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140"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750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695720" y="1641513"/>
            <a:ext cx="8140891" cy="2104669"/>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Times New Roman" panose="02020603050405020304" pitchFamily="18" charset="0"/>
                <a:ea typeface="Gelasio" pitchFamily="34" charset="-122"/>
                <a:cs typeface="Times New Roman" panose="02020603050405020304" pitchFamily="18" charset="0"/>
              </a:rPr>
              <a:t>Building an AI-Powered Telegram Chatbot with LLMs</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5607586" y="4086344"/>
            <a:ext cx="8229025" cy="2975468"/>
          </a:xfrm>
          <a:prstGeom prst="rect">
            <a:avLst/>
          </a:prstGeom>
          <a:noFill/>
          <a:ln/>
        </p:spPr>
        <p:txBody>
          <a:bodyPr wrap="square" lIns="0" tIns="0" rIns="0" bIns="0" rtlCol="0" anchor="t"/>
          <a:lstStyle/>
          <a:p>
            <a:pPr marL="0" indent="0" algn="l">
              <a:lnSpc>
                <a:spcPts val="28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This presentation explores the development of an intelligent Telegram chatbot, leveraging the power of Large Language Models (LLMs) for dynamic intent understanding and response generation. We'll delve into the architecture, technologies, and implementation details of this innovative system.</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sp>
        <p:nvSpPr>
          <p:cNvPr id="2" name="Text 0"/>
          <p:cNvSpPr/>
          <p:nvPr/>
        </p:nvSpPr>
        <p:spPr>
          <a:xfrm>
            <a:off x="774502" y="724733"/>
            <a:ext cx="7119461" cy="553164"/>
          </a:xfrm>
          <a:prstGeom prst="rect">
            <a:avLst/>
          </a:prstGeom>
          <a:noFill/>
          <a:ln/>
        </p:spPr>
        <p:txBody>
          <a:bodyPr wrap="none" lIns="0" tIns="0" rIns="0" bIns="0" rtlCol="0" anchor="t"/>
          <a:lstStyle/>
          <a:p>
            <a:pPr marL="0" indent="0" algn="l">
              <a:lnSpc>
                <a:spcPts val="4350"/>
              </a:lnSpc>
              <a:buNone/>
            </a:pPr>
            <a:r>
              <a:rPr lang="en-US" sz="4000" dirty="0">
                <a:solidFill>
                  <a:srgbClr val="312F2B"/>
                </a:solidFill>
                <a:latin typeface="Times New Roman" panose="02020603050405020304" pitchFamily="18" charset="0"/>
                <a:ea typeface="Gelasio" pitchFamily="34" charset="-122"/>
                <a:cs typeface="Times New Roman" panose="02020603050405020304" pitchFamily="18" charset="0"/>
              </a:rPr>
              <a:t>Conclusion: Key Learning Outcomes</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774502" y="1720453"/>
            <a:ext cx="13081397" cy="354092"/>
          </a:xfrm>
          <a:prstGeom prst="rect">
            <a:avLst/>
          </a:prstGeom>
          <a:noFill/>
          <a:ln/>
        </p:spPr>
        <p:txBody>
          <a:bodyPr wrap="none" lIns="0" tIns="0" rIns="0" bIns="0" rtlCol="0" anchor="t"/>
          <a:lstStyle/>
          <a:p>
            <a:pPr marL="0" indent="0" algn="l">
              <a:lnSpc>
                <a:spcPts val="275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This project provided invaluable hands-on experience and a deeper understanding of modern chatbot development.</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1927979" y="2614613"/>
            <a:ext cx="2766179" cy="345638"/>
          </a:xfrm>
          <a:prstGeom prst="rect">
            <a:avLst/>
          </a:prstGeom>
          <a:noFill/>
          <a:ln/>
        </p:spPr>
        <p:txBody>
          <a:bodyPr wrap="none" lIns="0" tIns="0" rIns="0" bIns="0" rtlCol="0" anchor="t"/>
          <a:lstStyle/>
          <a:p>
            <a:pPr marL="0" indent="0" algn="r">
              <a:lnSpc>
                <a:spcPts val="270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LLM Application</a:t>
            </a:r>
            <a:endParaRPr lang="en-US" sz="2800" dirty="0">
              <a:latin typeface="Times New Roman" panose="02020603050405020304" pitchFamily="18" charset="0"/>
              <a:cs typeface="Times New Roman" panose="02020603050405020304" pitchFamily="18" charset="0"/>
            </a:endParaRPr>
          </a:p>
        </p:txBody>
      </p:sp>
      <p:sp>
        <p:nvSpPr>
          <p:cNvPr id="5" name="Text 3"/>
          <p:cNvSpPr/>
          <p:nvPr/>
        </p:nvSpPr>
        <p:spPr>
          <a:xfrm>
            <a:off x="774502" y="3093006"/>
            <a:ext cx="3919657" cy="1062276"/>
          </a:xfrm>
          <a:prstGeom prst="rect">
            <a:avLst/>
          </a:prstGeom>
          <a:noFill/>
          <a:ln/>
        </p:spPr>
        <p:txBody>
          <a:bodyPr wrap="square" lIns="0" tIns="0" rIns="0" bIns="0" rtlCol="0" anchor="t"/>
          <a:lstStyle/>
          <a:p>
            <a:pPr marL="0" indent="0" algn="r">
              <a:lnSpc>
                <a:spcPts val="275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Practical application of Large Language Models for sophisticated natural language processing.</a:t>
            </a:r>
            <a:endParaRPr lang="en-US" sz="200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5025985" y="2323386"/>
            <a:ext cx="4578429" cy="4578429"/>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6466" y="3313867"/>
            <a:ext cx="331113" cy="331113"/>
          </a:xfrm>
          <a:prstGeom prst="rect">
            <a:avLst/>
          </a:prstGeom>
        </p:spPr>
      </p:pic>
      <p:sp>
        <p:nvSpPr>
          <p:cNvPr id="8" name="Text 4"/>
          <p:cNvSpPr/>
          <p:nvPr/>
        </p:nvSpPr>
        <p:spPr>
          <a:xfrm>
            <a:off x="9936242" y="2791658"/>
            <a:ext cx="2766179" cy="345638"/>
          </a:xfrm>
          <a:prstGeom prst="rect">
            <a:avLst/>
          </a:prstGeom>
          <a:noFill/>
          <a:ln/>
        </p:spPr>
        <p:txBody>
          <a:bodyPr wrap="none" lIns="0" tIns="0" rIns="0" bIns="0" rtlCol="0" anchor="t"/>
          <a:lstStyle/>
          <a:p>
            <a:pPr marL="0" indent="0" algn="l">
              <a:lnSpc>
                <a:spcPts val="270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Backend Development</a:t>
            </a:r>
            <a:endParaRPr lang="en-US" sz="2800" dirty="0">
              <a:latin typeface="Times New Roman" panose="02020603050405020304" pitchFamily="18" charset="0"/>
              <a:cs typeface="Times New Roman" panose="02020603050405020304" pitchFamily="18" charset="0"/>
            </a:endParaRPr>
          </a:p>
        </p:txBody>
      </p:sp>
      <p:sp>
        <p:nvSpPr>
          <p:cNvPr id="9" name="Text 5"/>
          <p:cNvSpPr/>
          <p:nvPr/>
        </p:nvSpPr>
        <p:spPr>
          <a:xfrm>
            <a:off x="9936242" y="3270052"/>
            <a:ext cx="3919657" cy="708184"/>
          </a:xfrm>
          <a:prstGeom prst="rect">
            <a:avLst/>
          </a:prstGeom>
          <a:noFill/>
          <a:ln/>
        </p:spPr>
        <p:txBody>
          <a:bodyPr wrap="square" lIns="0" tIns="0" rIns="0" bIns="0" rtlCol="0" anchor="t"/>
          <a:lstStyle/>
          <a:p>
            <a:pPr marL="0" indent="0" algn="l">
              <a:lnSpc>
                <a:spcPts val="275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Proficiency in creating robust Flask-based backend systems.</a:t>
            </a:r>
            <a:endParaRPr lang="en-US" sz="20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6"/>
          <a:stretch>
            <a:fillRect/>
          </a:stretch>
        </p:blipFill>
        <p:spPr>
          <a:xfrm>
            <a:off x="5025985" y="2323386"/>
            <a:ext cx="4578429" cy="4578429"/>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82583" y="3313867"/>
            <a:ext cx="331113" cy="331113"/>
          </a:xfrm>
          <a:prstGeom prst="rect">
            <a:avLst/>
          </a:prstGeom>
        </p:spPr>
      </p:pic>
      <p:sp>
        <p:nvSpPr>
          <p:cNvPr id="12" name="Text 6"/>
          <p:cNvSpPr/>
          <p:nvPr/>
        </p:nvSpPr>
        <p:spPr>
          <a:xfrm>
            <a:off x="9936242" y="5246846"/>
            <a:ext cx="2766179" cy="345638"/>
          </a:xfrm>
          <a:prstGeom prst="rect">
            <a:avLst/>
          </a:prstGeom>
          <a:noFill/>
          <a:ln/>
        </p:spPr>
        <p:txBody>
          <a:bodyPr wrap="none" lIns="0" tIns="0" rIns="0" bIns="0" rtlCol="0" anchor="t"/>
          <a:lstStyle/>
          <a:p>
            <a:pPr marL="0" indent="0" algn="l">
              <a:lnSpc>
                <a:spcPts val="270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API Integration</a:t>
            </a:r>
            <a:endParaRPr lang="en-US" sz="2800" dirty="0">
              <a:latin typeface="Times New Roman" panose="02020603050405020304" pitchFamily="18" charset="0"/>
              <a:cs typeface="Times New Roman" panose="02020603050405020304" pitchFamily="18" charset="0"/>
            </a:endParaRPr>
          </a:p>
        </p:txBody>
      </p:sp>
      <p:sp>
        <p:nvSpPr>
          <p:cNvPr id="13" name="Text 7"/>
          <p:cNvSpPr/>
          <p:nvPr/>
        </p:nvSpPr>
        <p:spPr>
          <a:xfrm>
            <a:off x="9936242" y="5725239"/>
            <a:ext cx="3919657" cy="708184"/>
          </a:xfrm>
          <a:prstGeom prst="rect">
            <a:avLst/>
          </a:prstGeom>
          <a:noFill/>
          <a:ln/>
        </p:spPr>
        <p:txBody>
          <a:bodyPr wrap="square" lIns="0" tIns="0" rIns="0" bIns="0" rtlCol="0" anchor="t"/>
          <a:lstStyle/>
          <a:p>
            <a:pPr marL="0" indent="0" algn="l">
              <a:lnSpc>
                <a:spcPts val="275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Mastery of integrating and managing external RESTful APIs.</a:t>
            </a:r>
            <a:endParaRPr lang="en-US" sz="2000" dirty="0">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9"/>
          <a:stretch>
            <a:fillRect/>
          </a:stretch>
        </p:blipFill>
        <p:spPr>
          <a:xfrm>
            <a:off x="5025985" y="2323386"/>
            <a:ext cx="4578429" cy="4578429"/>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2583" y="5579983"/>
            <a:ext cx="331113" cy="331113"/>
          </a:xfrm>
          <a:prstGeom prst="rect">
            <a:avLst/>
          </a:prstGeom>
        </p:spPr>
      </p:pic>
      <p:sp>
        <p:nvSpPr>
          <p:cNvPr id="16" name="Text 8"/>
          <p:cNvSpPr/>
          <p:nvPr/>
        </p:nvSpPr>
        <p:spPr>
          <a:xfrm>
            <a:off x="1927979" y="5069800"/>
            <a:ext cx="2766179" cy="345638"/>
          </a:xfrm>
          <a:prstGeom prst="rect">
            <a:avLst/>
          </a:prstGeom>
          <a:noFill/>
          <a:ln/>
        </p:spPr>
        <p:txBody>
          <a:bodyPr wrap="none" lIns="0" tIns="0" rIns="0" bIns="0" rtlCol="0" anchor="t"/>
          <a:lstStyle/>
          <a:p>
            <a:pPr marL="0" indent="0" algn="r">
              <a:lnSpc>
                <a:spcPts val="270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Chatbot Workflows</a:t>
            </a:r>
            <a:endParaRPr lang="en-US" sz="2800" dirty="0">
              <a:latin typeface="Times New Roman" panose="02020603050405020304" pitchFamily="18" charset="0"/>
              <a:cs typeface="Times New Roman" panose="02020603050405020304" pitchFamily="18" charset="0"/>
            </a:endParaRPr>
          </a:p>
        </p:txBody>
      </p:sp>
      <p:sp>
        <p:nvSpPr>
          <p:cNvPr id="17" name="Text 9"/>
          <p:cNvSpPr/>
          <p:nvPr/>
        </p:nvSpPr>
        <p:spPr>
          <a:xfrm>
            <a:off x="774502" y="5548193"/>
            <a:ext cx="3919657" cy="1062276"/>
          </a:xfrm>
          <a:prstGeom prst="rect">
            <a:avLst/>
          </a:prstGeom>
          <a:noFill/>
          <a:ln/>
        </p:spPr>
        <p:txBody>
          <a:bodyPr wrap="square" lIns="0" tIns="0" rIns="0" bIns="0" rtlCol="0" anchor="t"/>
          <a:lstStyle/>
          <a:p>
            <a:pPr marL="0" indent="0" algn="r">
              <a:lnSpc>
                <a:spcPts val="275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Comprehensive understanding of designing and implementing end-to-end chatbot solutions.</a:t>
            </a:r>
            <a:endParaRPr lang="en-US" sz="2000" dirty="0">
              <a:latin typeface="Times New Roman" panose="02020603050405020304" pitchFamily="18" charset="0"/>
              <a:cs typeface="Times New Roman" panose="02020603050405020304" pitchFamily="18" charset="0"/>
            </a:endParaRPr>
          </a:p>
        </p:txBody>
      </p:sp>
      <p:pic>
        <p:nvPicPr>
          <p:cNvPr id="18" name="Image 6" descr="preencoded.png"/>
          <p:cNvPicPr>
            <a:picLocks noChangeAspect="1"/>
          </p:cNvPicPr>
          <p:nvPr/>
        </p:nvPicPr>
        <p:blipFill>
          <a:blip r:embed="rId12"/>
          <a:stretch>
            <a:fillRect/>
          </a:stretch>
        </p:blipFill>
        <p:spPr>
          <a:xfrm>
            <a:off x="5025985" y="2323386"/>
            <a:ext cx="4578429" cy="4578429"/>
          </a:xfrm>
          <a:prstGeom prst="rect">
            <a:avLst/>
          </a:prstGeom>
        </p:spPr>
      </p:pic>
      <p:pic>
        <p:nvPicPr>
          <p:cNvPr id="19"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16466" y="5579983"/>
            <a:ext cx="331113" cy="331113"/>
          </a:xfrm>
          <a:prstGeom prst="rect">
            <a:avLst/>
          </a:prstGeom>
        </p:spPr>
      </p:pic>
      <p:sp>
        <p:nvSpPr>
          <p:cNvPr id="20" name="Text 10"/>
          <p:cNvSpPr/>
          <p:nvPr/>
        </p:nvSpPr>
        <p:spPr>
          <a:xfrm>
            <a:off x="774502" y="7150656"/>
            <a:ext cx="13081397" cy="354092"/>
          </a:xfrm>
          <a:prstGeom prst="rect">
            <a:avLst/>
          </a:prstGeom>
          <a:noFill/>
          <a:ln/>
        </p:spPr>
        <p:txBody>
          <a:bodyPr wrap="none" lIns="0" tIns="0" rIns="0" bIns="0" rtlCol="0" anchor="t"/>
          <a:lstStyle/>
          <a:p>
            <a:pPr marL="0" indent="0" algn="l">
              <a:lnSpc>
                <a:spcPts val="275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The integration of these technologies represents a significant step towards creating more intelligent and interactive conversational AI.</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Text 0"/>
          <p:cNvSpPr/>
          <p:nvPr/>
        </p:nvSpPr>
        <p:spPr>
          <a:xfrm>
            <a:off x="2252067" y="440174"/>
            <a:ext cx="5214342" cy="400169"/>
          </a:xfrm>
          <a:prstGeom prst="rect">
            <a:avLst/>
          </a:prstGeom>
          <a:noFill/>
          <a:ln/>
        </p:spPr>
        <p:txBody>
          <a:bodyPr wrap="none" lIns="0" tIns="0" rIns="0" bIns="0" rtlCol="0" anchor="t"/>
          <a:lstStyle/>
          <a:p>
            <a:pPr marL="0" indent="0" algn="l">
              <a:lnSpc>
                <a:spcPts val="3150"/>
              </a:lnSpc>
              <a:buNone/>
            </a:pPr>
            <a:r>
              <a:rPr lang="en-US" sz="3200" dirty="0">
                <a:solidFill>
                  <a:srgbClr val="312F2B"/>
                </a:solidFill>
                <a:latin typeface="Times New Roman" panose="02020603050405020304" pitchFamily="18" charset="0"/>
                <a:ea typeface="Gelasio" pitchFamily="34" charset="-122"/>
                <a:cs typeface="Times New Roman" panose="02020603050405020304" pitchFamily="18" charset="0"/>
              </a:rPr>
              <a:t>System Architecture: A Holistic View</a:t>
            </a:r>
            <a:endParaRPr lang="en-US" sz="3200" dirty="0">
              <a:latin typeface="Times New Roman" panose="02020603050405020304" pitchFamily="18" charset="0"/>
              <a:cs typeface="Times New Roman" panose="02020603050405020304" pitchFamily="18" charset="0"/>
            </a:endParaRPr>
          </a:p>
        </p:txBody>
      </p:sp>
      <p:sp>
        <p:nvSpPr>
          <p:cNvPr id="3" name="Text 1"/>
          <p:cNvSpPr/>
          <p:nvPr/>
        </p:nvSpPr>
        <p:spPr>
          <a:xfrm>
            <a:off x="2252067" y="1160502"/>
            <a:ext cx="10126266" cy="512445"/>
          </a:xfrm>
          <a:prstGeom prst="rect">
            <a:avLst/>
          </a:prstGeom>
          <a:noFill/>
          <a:ln/>
        </p:spPr>
        <p:txBody>
          <a:bodyPr wrap="square" lIns="0" tIns="0" rIns="0" bIns="0" rtlCol="0" anchor="t"/>
          <a:lstStyle/>
          <a:p>
            <a:pPr marL="0" indent="0" algn="l">
              <a:lnSpc>
                <a:spcPts val="200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The chatbot's design prioritizes a seamless flow of information from user input to intelligent output. Below is a detailed breakdown of each component and its role in the overall system.</a:t>
            </a:r>
            <a:endParaRPr lang="en-US" sz="20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3849767" y="1852970"/>
            <a:ext cx="6930747" cy="5501759"/>
          </a:xfrm>
          <a:prstGeom prst="rect">
            <a:avLst/>
          </a:prstGeom>
        </p:spPr>
      </p:pic>
      <p:sp>
        <p:nvSpPr>
          <p:cNvPr id="5" name="Text 2"/>
          <p:cNvSpPr/>
          <p:nvPr/>
        </p:nvSpPr>
        <p:spPr>
          <a:xfrm>
            <a:off x="6683259" y="4151972"/>
            <a:ext cx="1245511" cy="854390"/>
          </a:xfrm>
          <a:prstGeom prst="rect">
            <a:avLst/>
          </a:prstGeom>
          <a:noFill/>
          <a:ln/>
        </p:spPr>
        <p:txBody>
          <a:bodyPr wrap="square" lIns="0" tIns="0" rIns="0" bIns="0" rtlCol="0" anchor="t"/>
          <a:lstStyle/>
          <a:p>
            <a:pPr marL="0" indent="0" algn="ctr">
              <a:lnSpc>
                <a:spcPts val="1650"/>
              </a:lnSpc>
              <a:buNone/>
            </a:pPr>
            <a:r>
              <a:rPr lang="en-US" dirty="0">
                <a:solidFill>
                  <a:srgbClr val="000000"/>
                </a:solidFill>
                <a:latin typeface="Times New Roman" panose="02020603050405020304" pitchFamily="18" charset="0"/>
                <a:ea typeface="Gelasio" pitchFamily="34" charset="-122"/>
                <a:cs typeface="Times New Roman" panose="02020603050405020304" pitchFamily="18" charset="0"/>
              </a:rPr>
              <a:t>Message Processing Flow</a:t>
            </a:r>
            <a:endParaRPr lang="en-US" dirty="0">
              <a:latin typeface="Times New Roman" panose="02020603050405020304" pitchFamily="18" charset="0"/>
              <a:cs typeface="Times New Roman" panose="02020603050405020304" pitchFamily="18" charset="0"/>
            </a:endParaRPr>
          </a:p>
        </p:txBody>
      </p:sp>
      <p:sp>
        <p:nvSpPr>
          <p:cNvPr id="6" name="Text 3"/>
          <p:cNvSpPr/>
          <p:nvPr/>
        </p:nvSpPr>
        <p:spPr>
          <a:xfrm>
            <a:off x="7908517" y="2381012"/>
            <a:ext cx="1852919" cy="284797"/>
          </a:xfrm>
          <a:prstGeom prst="rect">
            <a:avLst/>
          </a:prstGeom>
          <a:noFill/>
          <a:ln/>
        </p:spPr>
        <p:txBody>
          <a:bodyPr wrap="none" lIns="0" tIns="0" rIns="0" bIns="0" rtlCol="0" anchor="t"/>
          <a:lstStyle/>
          <a:p>
            <a:pPr marL="0" indent="0" algn="ctr">
              <a:lnSpc>
                <a:spcPts val="1650"/>
              </a:lnSpc>
              <a:buNone/>
            </a:pPr>
            <a:r>
              <a:rPr lang="en-US" dirty="0">
                <a:solidFill>
                  <a:srgbClr val="272525"/>
                </a:solidFill>
                <a:latin typeface="Times New Roman" panose="02020603050405020304" pitchFamily="18" charset="0"/>
                <a:ea typeface="Gelasio" pitchFamily="34" charset="-122"/>
                <a:cs typeface="Times New Roman" panose="02020603050405020304" pitchFamily="18" charset="0"/>
              </a:rPr>
              <a:t>User (Telegram)</a:t>
            </a:r>
            <a:endParaRPr lang="en-US" dirty="0">
              <a:latin typeface="Times New Roman" panose="02020603050405020304" pitchFamily="18" charset="0"/>
              <a:cs typeface="Times New Roman" panose="02020603050405020304" pitchFamily="18" charset="0"/>
            </a:endParaRPr>
          </a:p>
        </p:txBody>
      </p:sp>
      <p:sp>
        <p:nvSpPr>
          <p:cNvPr id="7" name="Text 4"/>
          <p:cNvSpPr/>
          <p:nvPr/>
        </p:nvSpPr>
        <p:spPr>
          <a:xfrm>
            <a:off x="7908517" y="2746817"/>
            <a:ext cx="1852919" cy="455675"/>
          </a:xfrm>
          <a:prstGeom prst="rect">
            <a:avLst/>
          </a:prstGeom>
          <a:noFill/>
          <a:ln/>
        </p:spPr>
        <p:txBody>
          <a:bodyPr wrap="square" lIns="0" tIns="0" rIns="0" bIns="0" rtlCol="0" anchor="t"/>
          <a:lstStyle/>
          <a:p>
            <a:pPr marL="0" indent="0" algn="ctr">
              <a:lnSpc>
                <a:spcPts val="1350"/>
              </a:lnSpc>
              <a:buNone/>
            </a:pPr>
            <a:r>
              <a:rPr lang="en-US" sz="1400" dirty="0">
                <a:solidFill>
                  <a:srgbClr val="272525"/>
                </a:solidFill>
                <a:latin typeface="Times New Roman" panose="02020603050405020304" pitchFamily="18" charset="0"/>
                <a:ea typeface="Lato" pitchFamily="34" charset="-122"/>
                <a:cs typeface="Times New Roman" panose="02020603050405020304" pitchFamily="18" charset="0"/>
              </a:rPr>
              <a:t>Send message or command</a:t>
            </a:r>
            <a:endParaRPr lang="en-US" sz="1400" dirty="0">
              <a:latin typeface="Times New Roman" panose="02020603050405020304" pitchFamily="18" charset="0"/>
              <a:cs typeface="Times New Roman" panose="02020603050405020304" pitchFamily="18" charset="0"/>
            </a:endParaRPr>
          </a:p>
        </p:txBody>
      </p:sp>
      <p:sp>
        <p:nvSpPr>
          <p:cNvPr id="8" name="Text 5"/>
          <p:cNvSpPr/>
          <p:nvPr/>
        </p:nvSpPr>
        <p:spPr>
          <a:xfrm>
            <a:off x="4820057" y="2494931"/>
            <a:ext cx="1852918" cy="284797"/>
          </a:xfrm>
          <a:prstGeom prst="rect">
            <a:avLst/>
          </a:prstGeom>
          <a:noFill/>
          <a:ln/>
        </p:spPr>
        <p:txBody>
          <a:bodyPr wrap="none" lIns="0" tIns="0" rIns="0" bIns="0" rtlCol="0" anchor="t"/>
          <a:lstStyle/>
          <a:p>
            <a:pPr marL="0" indent="0" algn="ctr">
              <a:lnSpc>
                <a:spcPts val="1650"/>
              </a:lnSpc>
              <a:buNone/>
            </a:pPr>
            <a:r>
              <a:rPr lang="en-US" dirty="0">
                <a:solidFill>
                  <a:srgbClr val="272525"/>
                </a:solidFill>
                <a:latin typeface="Times New Roman" panose="02020603050405020304" pitchFamily="18" charset="0"/>
                <a:ea typeface="Gelasio" pitchFamily="34" charset="-122"/>
                <a:cs typeface="Times New Roman" panose="02020603050405020304" pitchFamily="18" charset="0"/>
              </a:rPr>
              <a:t>Telegram Reply</a:t>
            </a:r>
            <a:endParaRPr lang="en-US" dirty="0">
              <a:latin typeface="Times New Roman" panose="02020603050405020304" pitchFamily="18" charset="0"/>
              <a:cs typeface="Times New Roman" panose="02020603050405020304" pitchFamily="18" charset="0"/>
            </a:endParaRPr>
          </a:p>
        </p:txBody>
      </p:sp>
      <p:sp>
        <p:nvSpPr>
          <p:cNvPr id="9" name="Text 6"/>
          <p:cNvSpPr/>
          <p:nvPr/>
        </p:nvSpPr>
        <p:spPr>
          <a:xfrm>
            <a:off x="4820057" y="2860736"/>
            <a:ext cx="1852918" cy="227837"/>
          </a:xfrm>
          <a:prstGeom prst="rect">
            <a:avLst/>
          </a:prstGeom>
          <a:noFill/>
          <a:ln/>
        </p:spPr>
        <p:txBody>
          <a:bodyPr wrap="none" lIns="0" tIns="0" rIns="0" bIns="0" rtlCol="0" anchor="t"/>
          <a:lstStyle/>
          <a:p>
            <a:pPr marL="0" indent="0" algn="ctr">
              <a:lnSpc>
                <a:spcPts val="1350"/>
              </a:lnSpc>
              <a:buNone/>
            </a:pPr>
            <a:r>
              <a:rPr lang="en-US" sz="1400" dirty="0">
                <a:solidFill>
                  <a:srgbClr val="272525"/>
                </a:solidFill>
                <a:latin typeface="Times New Roman" panose="02020603050405020304" pitchFamily="18" charset="0"/>
                <a:ea typeface="Lato" pitchFamily="34" charset="-122"/>
                <a:cs typeface="Times New Roman" panose="02020603050405020304" pitchFamily="18" charset="0"/>
              </a:rPr>
              <a:t>Deliver final response</a:t>
            </a:r>
            <a:endParaRPr lang="en-US" sz="1400" dirty="0">
              <a:latin typeface="Times New Roman" panose="02020603050405020304" pitchFamily="18" charset="0"/>
              <a:cs typeface="Times New Roman" panose="02020603050405020304" pitchFamily="18" charset="0"/>
            </a:endParaRPr>
          </a:p>
        </p:txBody>
      </p:sp>
      <p:sp>
        <p:nvSpPr>
          <p:cNvPr id="10" name="Text 7"/>
          <p:cNvSpPr/>
          <p:nvPr/>
        </p:nvSpPr>
        <p:spPr>
          <a:xfrm>
            <a:off x="4820057" y="5996030"/>
            <a:ext cx="1852918" cy="284797"/>
          </a:xfrm>
          <a:prstGeom prst="rect">
            <a:avLst/>
          </a:prstGeom>
          <a:noFill/>
          <a:ln/>
        </p:spPr>
        <p:txBody>
          <a:bodyPr wrap="none" lIns="0" tIns="0" rIns="0" bIns="0" rtlCol="0" anchor="t"/>
          <a:lstStyle/>
          <a:p>
            <a:pPr marL="0" indent="0" algn="ctr">
              <a:lnSpc>
                <a:spcPts val="1650"/>
              </a:lnSpc>
              <a:buNone/>
            </a:pPr>
            <a:r>
              <a:rPr lang="en-US" dirty="0">
                <a:solidFill>
                  <a:srgbClr val="272525"/>
                </a:solidFill>
                <a:latin typeface="Times New Roman" panose="02020603050405020304" pitchFamily="18" charset="0"/>
                <a:ea typeface="Gelasio" pitchFamily="34" charset="-122"/>
                <a:cs typeface="Times New Roman" panose="02020603050405020304" pitchFamily="18" charset="0"/>
              </a:rPr>
              <a:t>JSON Response</a:t>
            </a:r>
            <a:endParaRPr lang="en-US" dirty="0">
              <a:latin typeface="Times New Roman" panose="02020603050405020304" pitchFamily="18" charset="0"/>
              <a:cs typeface="Times New Roman" panose="02020603050405020304" pitchFamily="18" charset="0"/>
            </a:endParaRPr>
          </a:p>
        </p:txBody>
      </p:sp>
      <p:sp>
        <p:nvSpPr>
          <p:cNvPr id="11" name="Text 8"/>
          <p:cNvSpPr/>
          <p:nvPr/>
        </p:nvSpPr>
        <p:spPr>
          <a:xfrm>
            <a:off x="4820057" y="6361835"/>
            <a:ext cx="1852918" cy="455675"/>
          </a:xfrm>
          <a:prstGeom prst="rect">
            <a:avLst/>
          </a:prstGeom>
          <a:noFill/>
          <a:ln/>
        </p:spPr>
        <p:txBody>
          <a:bodyPr wrap="square" lIns="0" tIns="0" rIns="0" bIns="0" rtlCol="0" anchor="t"/>
          <a:lstStyle/>
          <a:p>
            <a:pPr marL="0" indent="0" algn="ctr">
              <a:lnSpc>
                <a:spcPts val="1350"/>
              </a:lnSpc>
              <a:buNone/>
            </a:pPr>
            <a:r>
              <a:rPr lang="en-US" sz="1400" dirty="0">
                <a:solidFill>
                  <a:srgbClr val="272525"/>
                </a:solidFill>
                <a:latin typeface="Times New Roman" panose="02020603050405020304" pitchFamily="18" charset="0"/>
                <a:ea typeface="Lato" pitchFamily="34" charset="-122"/>
                <a:cs typeface="Times New Roman" panose="02020603050405020304" pitchFamily="18" charset="0"/>
              </a:rPr>
              <a:t>Structured result payload</a:t>
            </a:r>
            <a:endParaRPr lang="en-US" sz="1400" dirty="0">
              <a:latin typeface="Times New Roman" panose="02020603050405020304" pitchFamily="18" charset="0"/>
              <a:cs typeface="Times New Roman" panose="02020603050405020304" pitchFamily="18" charset="0"/>
            </a:endParaRPr>
          </a:p>
        </p:txBody>
      </p:sp>
      <p:sp>
        <p:nvSpPr>
          <p:cNvPr id="12" name="Text 9"/>
          <p:cNvSpPr/>
          <p:nvPr/>
        </p:nvSpPr>
        <p:spPr>
          <a:xfrm>
            <a:off x="7908517" y="5853632"/>
            <a:ext cx="1852919" cy="569593"/>
          </a:xfrm>
          <a:prstGeom prst="rect">
            <a:avLst/>
          </a:prstGeom>
          <a:noFill/>
          <a:ln/>
        </p:spPr>
        <p:txBody>
          <a:bodyPr wrap="square" lIns="0" tIns="0" rIns="0" bIns="0" rtlCol="0" anchor="t"/>
          <a:lstStyle/>
          <a:p>
            <a:pPr marL="0" indent="0" algn="ctr">
              <a:lnSpc>
                <a:spcPts val="1650"/>
              </a:lnSpc>
              <a:buNone/>
            </a:pPr>
            <a:r>
              <a:rPr lang="en-US" dirty="0">
                <a:solidFill>
                  <a:srgbClr val="272525"/>
                </a:solidFill>
                <a:latin typeface="Times New Roman" panose="02020603050405020304" pitchFamily="18" charset="0"/>
                <a:ea typeface="Gelasio" pitchFamily="34" charset="-122"/>
                <a:cs typeface="Times New Roman" panose="02020603050405020304" pitchFamily="18" charset="0"/>
              </a:rPr>
              <a:t>Backend API (Tool/Function)</a:t>
            </a:r>
            <a:endParaRPr lang="en-US" dirty="0">
              <a:latin typeface="Times New Roman" panose="02020603050405020304" pitchFamily="18" charset="0"/>
              <a:cs typeface="Times New Roman" panose="02020603050405020304" pitchFamily="18" charset="0"/>
            </a:endParaRPr>
          </a:p>
        </p:txBody>
      </p:sp>
      <p:sp>
        <p:nvSpPr>
          <p:cNvPr id="13" name="Text 10"/>
          <p:cNvSpPr/>
          <p:nvPr/>
        </p:nvSpPr>
        <p:spPr>
          <a:xfrm>
            <a:off x="7908517" y="6504234"/>
            <a:ext cx="1852919" cy="455674"/>
          </a:xfrm>
          <a:prstGeom prst="rect">
            <a:avLst/>
          </a:prstGeom>
          <a:noFill/>
          <a:ln/>
        </p:spPr>
        <p:txBody>
          <a:bodyPr wrap="square" lIns="0" tIns="0" rIns="0" bIns="0" rtlCol="0" anchor="t"/>
          <a:lstStyle/>
          <a:p>
            <a:pPr marL="0" indent="0" algn="ctr">
              <a:lnSpc>
                <a:spcPts val="1350"/>
              </a:lnSpc>
              <a:buNone/>
            </a:pPr>
            <a:r>
              <a:rPr lang="en-US" sz="1400" dirty="0">
                <a:solidFill>
                  <a:srgbClr val="272525"/>
                </a:solidFill>
                <a:latin typeface="Times New Roman" panose="02020603050405020304" pitchFamily="18" charset="0"/>
                <a:ea typeface="Lato" pitchFamily="34" charset="-122"/>
                <a:cs typeface="Times New Roman" panose="02020603050405020304" pitchFamily="18" charset="0"/>
              </a:rPr>
              <a:t>Execute requested action</a:t>
            </a:r>
            <a:endParaRPr lang="en-US" sz="1400" dirty="0">
              <a:latin typeface="Times New Roman" panose="02020603050405020304" pitchFamily="18" charset="0"/>
              <a:cs typeface="Times New Roman" panose="02020603050405020304" pitchFamily="18" charset="0"/>
            </a:endParaRPr>
          </a:p>
        </p:txBody>
      </p:sp>
      <p:sp>
        <p:nvSpPr>
          <p:cNvPr id="14" name="Text 11"/>
          <p:cNvSpPr/>
          <p:nvPr/>
        </p:nvSpPr>
        <p:spPr>
          <a:xfrm>
            <a:off x="8576840" y="4134726"/>
            <a:ext cx="1893422" cy="569593"/>
          </a:xfrm>
          <a:prstGeom prst="rect">
            <a:avLst/>
          </a:prstGeom>
          <a:noFill/>
          <a:ln/>
        </p:spPr>
        <p:txBody>
          <a:bodyPr wrap="square" lIns="0" tIns="0" rIns="0" bIns="0" rtlCol="0" anchor="t"/>
          <a:lstStyle/>
          <a:p>
            <a:pPr marL="0" indent="0" algn="ctr">
              <a:lnSpc>
                <a:spcPts val="1650"/>
              </a:lnSpc>
              <a:buNone/>
            </a:pPr>
            <a:r>
              <a:rPr lang="en-US" dirty="0">
                <a:solidFill>
                  <a:srgbClr val="272525"/>
                </a:solidFill>
                <a:latin typeface="Times New Roman" panose="02020603050405020304" pitchFamily="18" charset="0"/>
                <a:ea typeface="Gelasio" pitchFamily="34" charset="-122"/>
                <a:cs typeface="Times New Roman" panose="02020603050405020304" pitchFamily="18" charset="0"/>
              </a:rPr>
              <a:t>LLM (Intent Understanding)</a:t>
            </a:r>
            <a:endParaRPr lang="en-US" dirty="0">
              <a:latin typeface="Times New Roman" panose="02020603050405020304" pitchFamily="18" charset="0"/>
              <a:cs typeface="Times New Roman" panose="02020603050405020304" pitchFamily="18" charset="0"/>
            </a:endParaRPr>
          </a:p>
        </p:txBody>
      </p:sp>
      <p:sp>
        <p:nvSpPr>
          <p:cNvPr id="15" name="Text 12"/>
          <p:cNvSpPr/>
          <p:nvPr/>
        </p:nvSpPr>
        <p:spPr>
          <a:xfrm>
            <a:off x="8576840" y="4785328"/>
            <a:ext cx="1893422" cy="227837"/>
          </a:xfrm>
          <a:prstGeom prst="rect">
            <a:avLst/>
          </a:prstGeom>
          <a:noFill/>
          <a:ln/>
        </p:spPr>
        <p:txBody>
          <a:bodyPr wrap="none" lIns="0" tIns="0" rIns="0" bIns="0" rtlCol="0" anchor="t"/>
          <a:lstStyle/>
          <a:p>
            <a:pPr marL="0" indent="0" algn="ctr">
              <a:lnSpc>
                <a:spcPts val="1350"/>
              </a:lnSpc>
              <a:buNone/>
            </a:pPr>
            <a:r>
              <a:rPr lang="en-US" sz="1400" dirty="0">
                <a:solidFill>
                  <a:srgbClr val="272525"/>
                </a:solidFill>
                <a:latin typeface="Times New Roman" panose="02020603050405020304" pitchFamily="18" charset="0"/>
                <a:ea typeface="Lato" pitchFamily="34" charset="-122"/>
                <a:cs typeface="Times New Roman" panose="02020603050405020304" pitchFamily="18" charset="0"/>
              </a:rPr>
              <a:t>Determine user intent</a:t>
            </a:r>
            <a:endParaRPr lang="en-US" sz="1400" dirty="0">
              <a:latin typeface="Times New Roman" panose="02020603050405020304" pitchFamily="18" charset="0"/>
              <a:cs typeface="Times New Roman" panose="02020603050405020304" pitchFamily="18" charset="0"/>
            </a:endParaRPr>
          </a:p>
        </p:txBody>
      </p:sp>
      <p:sp>
        <p:nvSpPr>
          <p:cNvPr id="16" name="Text 13"/>
          <p:cNvSpPr/>
          <p:nvPr/>
        </p:nvSpPr>
        <p:spPr>
          <a:xfrm>
            <a:off x="4141608" y="4030933"/>
            <a:ext cx="1893423" cy="569593"/>
          </a:xfrm>
          <a:prstGeom prst="rect">
            <a:avLst/>
          </a:prstGeom>
          <a:noFill/>
          <a:ln/>
        </p:spPr>
        <p:txBody>
          <a:bodyPr wrap="square" lIns="0" tIns="0" rIns="0" bIns="0" rtlCol="0" anchor="t"/>
          <a:lstStyle/>
          <a:p>
            <a:pPr marL="0" indent="0" algn="ctr">
              <a:lnSpc>
                <a:spcPts val="1650"/>
              </a:lnSpc>
              <a:buNone/>
            </a:pPr>
            <a:r>
              <a:rPr lang="en-US" dirty="0">
                <a:solidFill>
                  <a:srgbClr val="272525"/>
                </a:solidFill>
                <a:latin typeface="Times New Roman" panose="02020603050405020304" pitchFamily="18" charset="0"/>
                <a:ea typeface="Gelasio" pitchFamily="34" charset="-122"/>
                <a:cs typeface="Times New Roman" panose="02020603050405020304" pitchFamily="18" charset="0"/>
              </a:rPr>
              <a:t>LLM/Backend Formatting</a:t>
            </a:r>
            <a:endParaRPr lang="en-US" dirty="0">
              <a:latin typeface="Times New Roman" panose="02020603050405020304" pitchFamily="18" charset="0"/>
              <a:cs typeface="Times New Roman" panose="02020603050405020304" pitchFamily="18" charset="0"/>
            </a:endParaRPr>
          </a:p>
        </p:txBody>
      </p:sp>
      <p:sp>
        <p:nvSpPr>
          <p:cNvPr id="17" name="Text 14"/>
          <p:cNvSpPr/>
          <p:nvPr/>
        </p:nvSpPr>
        <p:spPr>
          <a:xfrm>
            <a:off x="4141608" y="4681536"/>
            <a:ext cx="1893423" cy="455675"/>
          </a:xfrm>
          <a:prstGeom prst="rect">
            <a:avLst/>
          </a:prstGeom>
          <a:noFill/>
          <a:ln/>
        </p:spPr>
        <p:txBody>
          <a:bodyPr wrap="square" lIns="0" tIns="0" rIns="0" bIns="0" rtlCol="0" anchor="t"/>
          <a:lstStyle/>
          <a:p>
            <a:pPr marL="0" indent="0" algn="ctr">
              <a:lnSpc>
                <a:spcPts val="1350"/>
              </a:lnSpc>
              <a:buNone/>
            </a:pPr>
            <a:r>
              <a:rPr lang="en-US" sz="1400" dirty="0">
                <a:solidFill>
                  <a:srgbClr val="272525"/>
                </a:solidFill>
                <a:latin typeface="Times New Roman" panose="02020603050405020304" pitchFamily="18" charset="0"/>
                <a:ea typeface="Lato" pitchFamily="34" charset="-122"/>
                <a:cs typeface="Times New Roman" panose="02020603050405020304" pitchFamily="18" charset="0"/>
              </a:rPr>
              <a:t>Prepare human-friendly text</a:t>
            </a:r>
            <a:endParaRPr lang="en-US" sz="1400" dirty="0">
              <a:latin typeface="Times New Roman" panose="02020603050405020304" pitchFamily="18" charset="0"/>
              <a:cs typeface="Times New Roman" panose="02020603050405020304" pitchFamily="18" charset="0"/>
            </a:endParaRPr>
          </a:p>
        </p:txBody>
      </p:sp>
      <p:sp>
        <p:nvSpPr>
          <p:cNvPr id="18" name="Text 15"/>
          <p:cNvSpPr/>
          <p:nvPr/>
        </p:nvSpPr>
        <p:spPr>
          <a:xfrm>
            <a:off x="2252067" y="7534751"/>
            <a:ext cx="10126266" cy="256223"/>
          </a:xfrm>
          <a:prstGeom prst="rect">
            <a:avLst/>
          </a:prstGeom>
          <a:noFill/>
          <a:ln/>
        </p:spPr>
        <p:txBody>
          <a:bodyPr wrap="none" lIns="0" tIns="0" rIns="0" bIns="0" rtlCol="0" anchor="t"/>
          <a:lstStyle/>
          <a:p>
            <a:pPr marL="0" indent="0" algn="l">
              <a:lnSpc>
                <a:spcPts val="2000"/>
              </a:lnSpc>
              <a:buNone/>
            </a:pPr>
            <a:r>
              <a:rPr lang="en-US" dirty="0">
                <a:solidFill>
                  <a:srgbClr val="272525"/>
                </a:solidFill>
                <a:latin typeface="Times New Roman" panose="02020603050405020304" pitchFamily="18" charset="0"/>
                <a:ea typeface="Lato" pitchFamily="34" charset="-122"/>
                <a:cs typeface="Times New Roman" panose="02020603050405020304" pitchFamily="18" charset="0"/>
              </a:rPr>
              <a:t>This architecture ensures robust and flexible handling of diverse user requests, from simple queries to complex API-driven tasks.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Text 0"/>
          <p:cNvSpPr/>
          <p:nvPr/>
        </p:nvSpPr>
        <p:spPr>
          <a:xfrm>
            <a:off x="793790" y="834628"/>
            <a:ext cx="7725013" cy="566976"/>
          </a:xfrm>
          <a:prstGeom prst="rect">
            <a:avLst/>
          </a:prstGeom>
          <a:noFill/>
          <a:ln/>
        </p:spPr>
        <p:txBody>
          <a:bodyPr wrap="none" lIns="0" tIns="0" rIns="0" bIns="0" rtlCol="0" anchor="t"/>
          <a:lstStyle/>
          <a:p>
            <a:pPr marL="0" indent="0" algn="l">
              <a:lnSpc>
                <a:spcPts val="4450"/>
              </a:lnSpc>
              <a:buNone/>
            </a:pPr>
            <a:r>
              <a:rPr lang="en-US" sz="4400" dirty="0">
                <a:solidFill>
                  <a:srgbClr val="312F2B"/>
                </a:solidFill>
                <a:latin typeface="Times New Roman" panose="02020603050405020304" pitchFamily="18" charset="0"/>
                <a:ea typeface="Gelasio" pitchFamily="34" charset="-122"/>
                <a:cs typeface="Times New Roman" panose="02020603050405020304" pitchFamily="18" charset="0"/>
              </a:rPr>
              <a:t>Key Technologies Driving Our Chatbot</a:t>
            </a:r>
            <a:endParaRPr lang="en-US" sz="44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1855232"/>
            <a:ext cx="680442" cy="680442"/>
          </a:xfrm>
          <a:prstGeom prst="rect">
            <a:avLst/>
          </a:prstGeom>
        </p:spPr>
      </p:pic>
      <p:sp>
        <p:nvSpPr>
          <p:cNvPr id="4" name="Text 1"/>
          <p:cNvSpPr/>
          <p:nvPr/>
        </p:nvSpPr>
        <p:spPr>
          <a:xfrm>
            <a:off x="793790" y="2819162"/>
            <a:ext cx="2835235" cy="354330"/>
          </a:xfrm>
          <a:prstGeom prst="rect">
            <a:avLst/>
          </a:prstGeom>
          <a:noFill/>
          <a:ln/>
        </p:spPr>
        <p:txBody>
          <a:bodyPr wrap="none" lIns="0" tIns="0" rIns="0" bIns="0" rtlCol="0" anchor="t"/>
          <a:lstStyle/>
          <a:p>
            <a:pPr marL="0" indent="0" algn="l">
              <a:lnSpc>
                <a:spcPts val="2750"/>
              </a:lnSpc>
              <a:buNone/>
            </a:pPr>
            <a:r>
              <a:rPr lang="en-US" sz="3200" dirty="0">
                <a:solidFill>
                  <a:srgbClr val="272525"/>
                </a:solidFill>
                <a:latin typeface="Times New Roman" panose="02020603050405020304" pitchFamily="18" charset="0"/>
                <a:ea typeface="Gelasio" pitchFamily="34" charset="-122"/>
                <a:cs typeface="Times New Roman" panose="02020603050405020304" pitchFamily="18" charset="0"/>
              </a:rPr>
              <a:t>Telegram Bot API</a:t>
            </a:r>
            <a:endParaRPr lang="en-US" sz="3200" dirty="0">
              <a:latin typeface="Times New Roman" panose="02020603050405020304" pitchFamily="18" charset="0"/>
              <a:cs typeface="Times New Roman" panose="02020603050405020304" pitchFamily="18" charset="0"/>
            </a:endParaRPr>
          </a:p>
        </p:txBody>
      </p:sp>
      <p:sp>
        <p:nvSpPr>
          <p:cNvPr id="5" name="Text 2"/>
          <p:cNvSpPr/>
          <p:nvPr/>
        </p:nvSpPr>
        <p:spPr>
          <a:xfrm>
            <a:off x="793790" y="3309580"/>
            <a:ext cx="4158615" cy="725805"/>
          </a:xfrm>
          <a:prstGeom prst="rect">
            <a:avLst/>
          </a:prstGeom>
          <a:noFill/>
          <a:ln/>
        </p:spPr>
        <p:txBody>
          <a:bodyPr wrap="square" lIns="0" tIns="0" rIns="0" bIns="0" rtlCol="0" anchor="t"/>
          <a:lstStyle/>
          <a:p>
            <a:pPr marL="0" indent="0" algn="l">
              <a:lnSpc>
                <a:spcPts val="28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The primary interface for user interaction and message exchange.</a:t>
            </a:r>
            <a:endParaRPr lang="en-US" sz="24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5893" y="1855232"/>
            <a:ext cx="680442" cy="680442"/>
          </a:xfrm>
          <a:prstGeom prst="rect">
            <a:avLst/>
          </a:prstGeom>
        </p:spPr>
      </p:pic>
      <p:sp>
        <p:nvSpPr>
          <p:cNvPr id="7" name="Text 3"/>
          <p:cNvSpPr/>
          <p:nvPr/>
        </p:nvSpPr>
        <p:spPr>
          <a:xfrm>
            <a:off x="5235642" y="2848927"/>
            <a:ext cx="2835235" cy="354330"/>
          </a:xfrm>
          <a:prstGeom prst="rect">
            <a:avLst/>
          </a:prstGeom>
          <a:noFill/>
          <a:ln/>
        </p:spPr>
        <p:txBody>
          <a:bodyPr wrap="none" lIns="0" tIns="0" rIns="0" bIns="0" rtlCol="0" anchor="t"/>
          <a:lstStyle/>
          <a:p>
            <a:pPr marL="0" indent="0" algn="l">
              <a:lnSpc>
                <a:spcPts val="2750"/>
              </a:lnSpc>
              <a:buNone/>
            </a:pPr>
            <a:r>
              <a:rPr lang="en-US" sz="3200" dirty="0">
                <a:solidFill>
                  <a:srgbClr val="272525"/>
                </a:solidFill>
                <a:latin typeface="Times New Roman" panose="02020603050405020304" pitchFamily="18" charset="0"/>
                <a:ea typeface="Gelasio" pitchFamily="34" charset="-122"/>
                <a:cs typeface="Times New Roman" panose="02020603050405020304" pitchFamily="18" charset="0"/>
              </a:rPr>
              <a:t>Python Flask Backend</a:t>
            </a:r>
            <a:endParaRPr lang="en-US" sz="3200" dirty="0">
              <a:latin typeface="Times New Roman" panose="02020603050405020304" pitchFamily="18" charset="0"/>
              <a:cs typeface="Times New Roman" panose="02020603050405020304" pitchFamily="18" charset="0"/>
            </a:endParaRPr>
          </a:p>
        </p:txBody>
      </p:sp>
      <p:sp>
        <p:nvSpPr>
          <p:cNvPr id="8" name="Text 4"/>
          <p:cNvSpPr/>
          <p:nvPr/>
        </p:nvSpPr>
        <p:spPr>
          <a:xfrm>
            <a:off x="5235893" y="3309580"/>
            <a:ext cx="4158615" cy="725805"/>
          </a:xfrm>
          <a:prstGeom prst="rect">
            <a:avLst/>
          </a:prstGeom>
          <a:noFill/>
          <a:ln/>
        </p:spPr>
        <p:txBody>
          <a:bodyPr wrap="square" lIns="0" tIns="0" rIns="0" bIns="0" rtlCol="0" anchor="t"/>
          <a:lstStyle/>
          <a:p>
            <a:pPr marL="0" indent="0" algn="l">
              <a:lnSpc>
                <a:spcPts val="28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A lightweight web framework for handling webhook requests and business logic.</a:t>
            </a:r>
            <a:endParaRPr lang="en-US" sz="240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7995" y="1855232"/>
            <a:ext cx="680442" cy="680442"/>
          </a:xfrm>
          <a:prstGeom prst="rect">
            <a:avLst/>
          </a:prstGeom>
        </p:spPr>
      </p:pic>
      <p:sp>
        <p:nvSpPr>
          <p:cNvPr id="10" name="Text 5"/>
          <p:cNvSpPr/>
          <p:nvPr/>
        </p:nvSpPr>
        <p:spPr>
          <a:xfrm>
            <a:off x="9677995" y="2819162"/>
            <a:ext cx="2835235" cy="354330"/>
          </a:xfrm>
          <a:prstGeom prst="rect">
            <a:avLst/>
          </a:prstGeom>
          <a:noFill/>
          <a:ln/>
        </p:spPr>
        <p:txBody>
          <a:bodyPr wrap="none" lIns="0" tIns="0" rIns="0" bIns="0" rtlCol="0" anchor="t"/>
          <a:lstStyle/>
          <a:p>
            <a:pPr marL="0" indent="0" algn="l">
              <a:lnSpc>
                <a:spcPts val="2750"/>
              </a:lnSpc>
              <a:buNone/>
            </a:pPr>
            <a:r>
              <a:rPr lang="en-US" sz="3200" dirty="0">
                <a:solidFill>
                  <a:srgbClr val="272525"/>
                </a:solidFill>
                <a:latin typeface="Times New Roman" panose="02020603050405020304" pitchFamily="18" charset="0"/>
                <a:ea typeface="Gelasio" pitchFamily="34" charset="-122"/>
                <a:cs typeface="Times New Roman" panose="02020603050405020304" pitchFamily="18" charset="0"/>
              </a:rPr>
              <a:t>OpenRouter LLM API</a:t>
            </a:r>
            <a:endParaRPr lang="en-US" sz="3200" dirty="0">
              <a:latin typeface="Times New Roman" panose="02020603050405020304" pitchFamily="18" charset="0"/>
              <a:cs typeface="Times New Roman" panose="02020603050405020304" pitchFamily="18" charset="0"/>
            </a:endParaRPr>
          </a:p>
        </p:txBody>
      </p:sp>
      <p:sp>
        <p:nvSpPr>
          <p:cNvPr id="11" name="Text 6"/>
          <p:cNvSpPr/>
          <p:nvPr/>
        </p:nvSpPr>
        <p:spPr>
          <a:xfrm>
            <a:off x="9677995" y="3309580"/>
            <a:ext cx="4158615" cy="1088708"/>
          </a:xfrm>
          <a:prstGeom prst="rect">
            <a:avLst/>
          </a:prstGeom>
          <a:noFill/>
          <a:ln/>
        </p:spPr>
        <p:txBody>
          <a:bodyPr wrap="square" lIns="0" tIns="0" rIns="0" bIns="0" rtlCol="0" anchor="t"/>
          <a:lstStyle/>
          <a:p>
            <a:pPr marL="0" indent="0" algn="l">
              <a:lnSpc>
                <a:spcPts val="28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Facilitates access to advanced LLMs like GPT-4o-mini for natural language processing.</a:t>
            </a:r>
            <a:endParaRPr lang="en-US" sz="2400" dirty="0">
              <a:latin typeface="Times New Roman" panose="02020603050405020304" pitchFamily="18" charset="0"/>
              <a:cs typeface="Times New Roman" panose="02020603050405020304" pitchFamily="18" charset="0"/>
            </a:endParaRPr>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3790" y="4851916"/>
            <a:ext cx="680442" cy="680442"/>
          </a:xfrm>
          <a:prstGeom prst="rect">
            <a:avLst/>
          </a:prstGeom>
        </p:spPr>
      </p:pic>
      <p:sp>
        <p:nvSpPr>
          <p:cNvPr id="13" name="Text 7"/>
          <p:cNvSpPr/>
          <p:nvPr/>
        </p:nvSpPr>
        <p:spPr>
          <a:xfrm>
            <a:off x="793790" y="5815846"/>
            <a:ext cx="2835235" cy="354330"/>
          </a:xfrm>
          <a:prstGeom prst="rect">
            <a:avLst/>
          </a:prstGeom>
          <a:noFill/>
          <a:ln/>
        </p:spPr>
        <p:txBody>
          <a:bodyPr wrap="none" lIns="0" tIns="0" rIns="0" bIns="0" rtlCol="0" anchor="t"/>
          <a:lstStyle/>
          <a:p>
            <a:pPr marL="0" indent="0" algn="l">
              <a:lnSpc>
                <a:spcPts val="2750"/>
              </a:lnSpc>
              <a:buNone/>
            </a:pPr>
            <a:r>
              <a:rPr lang="en-US" sz="3200" dirty="0">
                <a:solidFill>
                  <a:srgbClr val="272525"/>
                </a:solidFill>
                <a:latin typeface="Times New Roman" panose="02020603050405020304" pitchFamily="18" charset="0"/>
                <a:ea typeface="Gelasio" pitchFamily="34" charset="-122"/>
                <a:cs typeface="Times New Roman" panose="02020603050405020304" pitchFamily="18" charset="0"/>
              </a:rPr>
              <a:t>REST APIs</a:t>
            </a:r>
            <a:endParaRPr lang="en-US" sz="3200" dirty="0">
              <a:latin typeface="Times New Roman" panose="02020603050405020304" pitchFamily="18" charset="0"/>
              <a:cs typeface="Times New Roman" panose="02020603050405020304" pitchFamily="18" charset="0"/>
            </a:endParaRPr>
          </a:p>
        </p:txBody>
      </p:sp>
      <p:sp>
        <p:nvSpPr>
          <p:cNvPr id="14" name="Text 8"/>
          <p:cNvSpPr/>
          <p:nvPr/>
        </p:nvSpPr>
        <p:spPr>
          <a:xfrm>
            <a:off x="793790" y="6306264"/>
            <a:ext cx="4158615" cy="725805"/>
          </a:xfrm>
          <a:prstGeom prst="rect">
            <a:avLst/>
          </a:prstGeom>
          <a:noFill/>
          <a:ln/>
        </p:spPr>
        <p:txBody>
          <a:bodyPr wrap="square" lIns="0" tIns="0" rIns="0" bIns="0" rtlCol="0" anchor="t"/>
          <a:lstStyle/>
          <a:p>
            <a:pPr marL="0" indent="0" algn="l">
              <a:lnSpc>
                <a:spcPts val="28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Enables integration with external services and data sources (e.g., Joke API).</a:t>
            </a:r>
            <a:endParaRPr lang="en-US" sz="2400" dirty="0">
              <a:latin typeface="Times New Roman" panose="02020603050405020304" pitchFamily="18" charset="0"/>
              <a:cs typeface="Times New Roman" panose="02020603050405020304" pitchFamily="18" charset="0"/>
            </a:endParaRPr>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35893" y="4851916"/>
            <a:ext cx="680442" cy="680442"/>
          </a:xfrm>
          <a:prstGeom prst="rect">
            <a:avLst/>
          </a:prstGeom>
        </p:spPr>
      </p:pic>
      <p:sp>
        <p:nvSpPr>
          <p:cNvPr id="16" name="Text 9"/>
          <p:cNvSpPr/>
          <p:nvPr/>
        </p:nvSpPr>
        <p:spPr>
          <a:xfrm>
            <a:off x="5235893" y="5815846"/>
            <a:ext cx="2835235" cy="354330"/>
          </a:xfrm>
          <a:prstGeom prst="rect">
            <a:avLst/>
          </a:prstGeom>
          <a:noFill/>
          <a:ln/>
        </p:spPr>
        <p:txBody>
          <a:bodyPr wrap="none" lIns="0" tIns="0" rIns="0" bIns="0" rtlCol="0" anchor="t"/>
          <a:lstStyle/>
          <a:p>
            <a:pPr marL="0" indent="0" algn="l">
              <a:lnSpc>
                <a:spcPts val="2750"/>
              </a:lnSpc>
              <a:buNone/>
            </a:pPr>
            <a:r>
              <a:rPr lang="en-US" sz="3200" dirty="0">
                <a:solidFill>
                  <a:srgbClr val="272525"/>
                </a:solidFill>
                <a:latin typeface="Times New Roman" panose="02020603050405020304" pitchFamily="18" charset="0"/>
                <a:ea typeface="Gelasio" pitchFamily="34" charset="-122"/>
                <a:cs typeface="Times New Roman" panose="02020603050405020304" pitchFamily="18" charset="0"/>
              </a:rPr>
              <a:t>ngrok Tunneling</a:t>
            </a:r>
            <a:endParaRPr lang="en-US" sz="3200" dirty="0">
              <a:latin typeface="Times New Roman" panose="02020603050405020304" pitchFamily="18" charset="0"/>
              <a:cs typeface="Times New Roman" panose="02020603050405020304" pitchFamily="18" charset="0"/>
            </a:endParaRPr>
          </a:p>
        </p:txBody>
      </p:sp>
      <p:sp>
        <p:nvSpPr>
          <p:cNvPr id="17" name="Text 10"/>
          <p:cNvSpPr/>
          <p:nvPr/>
        </p:nvSpPr>
        <p:spPr>
          <a:xfrm>
            <a:off x="5235893" y="6306264"/>
            <a:ext cx="4158615" cy="1088708"/>
          </a:xfrm>
          <a:prstGeom prst="rect">
            <a:avLst/>
          </a:prstGeom>
          <a:noFill/>
          <a:ln/>
        </p:spPr>
        <p:txBody>
          <a:bodyPr wrap="square" lIns="0" tIns="0" rIns="0" bIns="0" rtlCol="0" anchor="t"/>
          <a:lstStyle/>
          <a:p>
            <a:pPr marL="0" indent="0" algn="l">
              <a:lnSpc>
                <a:spcPts val="28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Securely exposes local development servers to the internet for webhook testing.</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793790" y="623768"/>
            <a:ext cx="7807762" cy="566976"/>
          </a:xfrm>
          <a:prstGeom prst="rect">
            <a:avLst/>
          </a:prstGeom>
          <a:noFill/>
          <a:ln/>
        </p:spPr>
        <p:txBody>
          <a:bodyPr wrap="none" lIns="0" tIns="0" rIns="0" bIns="0" rtlCol="0" anchor="t"/>
          <a:lstStyle/>
          <a:p>
            <a:pPr marL="0" indent="0" algn="l">
              <a:lnSpc>
                <a:spcPts val="4450"/>
              </a:lnSpc>
              <a:buNone/>
            </a:pPr>
            <a:r>
              <a:rPr lang="en-US" sz="4000" dirty="0">
                <a:solidFill>
                  <a:srgbClr val="312F2B"/>
                </a:solidFill>
                <a:latin typeface="Times New Roman" panose="02020603050405020304" pitchFamily="18" charset="0"/>
                <a:ea typeface="Gelasio" pitchFamily="34" charset="-122"/>
                <a:cs typeface="Times New Roman" panose="02020603050405020304" pitchFamily="18" charset="0"/>
              </a:rPr>
              <a:t>Backend Implementation: Flask Server</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734979"/>
            <a:ext cx="6924437"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The heart of our chatbot lies in the Python Flask server. This backend is responsible for several critical functions:</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793790" y="2664857"/>
            <a:ext cx="6924437"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Receiving and validating Telegram webhooks.</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793790" y="3107055"/>
            <a:ext cx="6924437"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Parsing incoming user messages.</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793790" y="3549253"/>
            <a:ext cx="6924437"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Orchestrating interactions with the LLM and external APIs.</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793790" y="3991451"/>
            <a:ext cx="6924437"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Formatting responses for Telegram delivery.</a:t>
            </a:r>
            <a:endParaRPr lang="en-US" sz="2000" dirty="0">
              <a:latin typeface="Times New Roman" panose="02020603050405020304" pitchFamily="18" charset="0"/>
              <a:cs typeface="Times New Roman" panose="02020603050405020304" pitchFamily="18" charset="0"/>
            </a:endParaRPr>
          </a:p>
        </p:txBody>
      </p:sp>
      <p:sp>
        <p:nvSpPr>
          <p:cNvPr id="8" name="Text 6"/>
          <p:cNvSpPr/>
          <p:nvPr/>
        </p:nvSpPr>
        <p:spPr>
          <a:xfrm>
            <a:off x="793790" y="4558427"/>
            <a:ext cx="6924437"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It acts as the central hub, ensuring all components communicate effectively and efficiently.</a:t>
            </a:r>
            <a:endParaRPr lang="en-US" sz="2000" dirty="0">
              <a:latin typeface="Times New Roman" panose="02020603050405020304" pitchFamily="18" charset="0"/>
              <a:cs typeface="Times New Roman" panose="02020603050405020304" pitchFamily="18" charset="0"/>
            </a:endParaRPr>
          </a:p>
        </p:txBody>
      </p:sp>
      <p:pic>
        <p:nvPicPr>
          <p:cNvPr id="9" name="Image 0" descr="preencoded.png"/>
          <p:cNvPicPr>
            <a:picLocks noChangeAspect="1"/>
          </p:cNvPicPr>
          <p:nvPr/>
        </p:nvPicPr>
        <p:blipFill>
          <a:blip r:embed="rId3"/>
          <a:stretch>
            <a:fillRect/>
          </a:stretch>
        </p:blipFill>
        <p:spPr>
          <a:xfrm>
            <a:off x="8279249" y="1786057"/>
            <a:ext cx="5564862" cy="55648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74025"/>
            <a:ext cx="6920270" cy="566976"/>
          </a:xfrm>
          <a:prstGeom prst="rect">
            <a:avLst/>
          </a:prstGeom>
          <a:noFill/>
          <a:ln/>
        </p:spPr>
        <p:txBody>
          <a:bodyPr wrap="none" lIns="0" tIns="0" rIns="0" bIns="0" rtlCol="0" anchor="t"/>
          <a:lstStyle/>
          <a:p>
            <a:pPr marL="0" indent="0" algn="l">
              <a:lnSpc>
                <a:spcPts val="4450"/>
              </a:lnSpc>
              <a:buNone/>
            </a:pPr>
            <a:r>
              <a:rPr lang="en-US" sz="4000" dirty="0">
                <a:solidFill>
                  <a:srgbClr val="312F2B"/>
                </a:solidFill>
                <a:latin typeface="Times New Roman" panose="02020603050405020304" pitchFamily="18" charset="0"/>
                <a:ea typeface="Gelasio" pitchFamily="34" charset="-122"/>
                <a:cs typeface="Times New Roman" panose="02020603050405020304" pitchFamily="18" charset="0"/>
              </a:rPr>
              <a:t>LLM Integration with OpenRouter</a:t>
            </a:r>
            <a:endParaRPr lang="en-US" sz="4000" dirty="0">
              <a:latin typeface="Times New Roman" panose="02020603050405020304" pitchFamily="18" charset="0"/>
              <a:cs typeface="Times New Roman" panose="02020603050405020304" pitchFamily="18" charset="0"/>
            </a:endParaRPr>
          </a:p>
        </p:txBody>
      </p:sp>
      <p:sp>
        <p:nvSpPr>
          <p:cNvPr id="4" name="Shape 1"/>
          <p:cNvSpPr/>
          <p:nvPr/>
        </p:nvSpPr>
        <p:spPr>
          <a:xfrm>
            <a:off x="793790" y="1681163"/>
            <a:ext cx="3664744" cy="2955250"/>
          </a:xfrm>
          <a:prstGeom prst="roundRect">
            <a:avLst>
              <a:gd name="adj" fmla="val 3224"/>
            </a:avLst>
          </a:prstGeom>
          <a:solidFill>
            <a:srgbClr val="E8E8E3"/>
          </a:solidFill>
          <a:ln w="7620">
            <a:solidFill>
              <a:srgbClr val="CECEC9"/>
            </a:solidFill>
            <a:prstDash val="solid"/>
          </a:ln>
        </p:spPr>
      </p:sp>
      <p:sp>
        <p:nvSpPr>
          <p:cNvPr id="5" name="Shape 2"/>
          <p:cNvSpPr/>
          <p:nvPr/>
        </p:nvSpPr>
        <p:spPr>
          <a:xfrm>
            <a:off x="1028224" y="1915597"/>
            <a:ext cx="680442" cy="680442"/>
          </a:xfrm>
          <a:prstGeom prst="roundRect">
            <a:avLst>
              <a:gd name="adj" fmla="val 13436980"/>
            </a:avLst>
          </a:prstGeom>
          <a:solidFill>
            <a:srgbClr val="E5E5E0"/>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390" y="2102644"/>
            <a:ext cx="306110" cy="306110"/>
          </a:xfrm>
          <a:prstGeom prst="rect">
            <a:avLst/>
          </a:prstGeom>
        </p:spPr>
      </p:pic>
      <p:sp>
        <p:nvSpPr>
          <p:cNvPr id="7" name="Text 3"/>
          <p:cNvSpPr/>
          <p:nvPr/>
        </p:nvSpPr>
        <p:spPr>
          <a:xfrm>
            <a:off x="1028224" y="2822853"/>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Intent Understanding</a:t>
            </a:r>
            <a:endParaRPr lang="en-US" sz="2800" dirty="0">
              <a:latin typeface="Times New Roman" panose="02020603050405020304" pitchFamily="18" charset="0"/>
              <a:cs typeface="Times New Roman" panose="02020603050405020304" pitchFamily="18" charset="0"/>
            </a:endParaRPr>
          </a:p>
        </p:txBody>
      </p:sp>
      <p:sp>
        <p:nvSpPr>
          <p:cNvPr id="8" name="Text 4"/>
          <p:cNvSpPr/>
          <p:nvPr/>
        </p:nvSpPr>
        <p:spPr>
          <a:xfrm>
            <a:off x="1028224" y="3313271"/>
            <a:ext cx="3195876" cy="1088708"/>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The LLM analyzes user queries to accurately identify their underlying intent.</a:t>
            </a:r>
            <a:endParaRPr lang="en-US" sz="2000" dirty="0">
              <a:latin typeface="Times New Roman" panose="02020603050405020304" pitchFamily="18" charset="0"/>
              <a:cs typeface="Times New Roman" panose="02020603050405020304" pitchFamily="18" charset="0"/>
            </a:endParaRPr>
          </a:p>
        </p:txBody>
      </p:sp>
      <p:sp>
        <p:nvSpPr>
          <p:cNvPr id="9" name="Shape 5"/>
          <p:cNvSpPr/>
          <p:nvPr/>
        </p:nvSpPr>
        <p:spPr>
          <a:xfrm>
            <a:off x="4685348" y="1681163"/>
            <a:ext cx="3664863" cy="2955250"/>
          </a:xfrm>
          <a:prstGeom prst="roundRect">
            <a:avLst>
              <a:gd name="adj" fmla="val 3224"/>
            </a:avLst>
          </a:prstGeom>
          <a:solidFill>
            <a:srgbClr val="E8E8E3"/>
          </a:solidFill>
          <a:ln w="7620">
            <a:solidFill>
              <a:srgbClr val="CECEC9"/>
            </a:solidFill>
            <a:prstDash val="solid"/>
          </a:ln>
        </p:spPr>
      </p:sp>
      <p:sp>
        <p:nvSpPr>
          <p:cNvPr id="10" name="Shape 6"/>
          <p:cNvSpPr/>
          <p:nvPr/>
        </p:nvSpPr>
        <p:spPr>
          <a:xfrm>
            <a:off x="4919782" y="1915597"/>
            <a:ext cx="680442" cy="680442"/>
          </a:xfrm>
          <a:prstGeom prst="roundRect">
            <a:avLst>
              <a:gd name="adj" fmla="val 13436980"/>
            </a:avLst>
          </a:prstGeom>
          <a:solidFill>
            <a:srgbClr val="E5E5E0"/>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06948" y="2102644"/>
            <a:ext cx="306110" cy="306110"/>
          </a:xfrm>
          <a:prstGeom prst="rect">
            <a:avLst/>
          </a:prstGeom>
        </p:spPr>
      </p:pic>
      <p:sp>
        <p:nvSpPr>
          <p:cNvPr id="12" name="Text 7"/>
          <p:cNvSpPr/>
          <p:nvPr/>
        </p:nvSpPr>
        <p:spPr>
          <a:xfrm>
            <a:off x="4919782" y="2822853"/>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Response Generation</a:t>
            </a:r>
            <a:endParaRPr lang="en-US" sz="2800" dirty="0">
              <a:latin typeface="Times New Roman" panose="02020603050405020304" pitchFamily="18" charset="0"/>
              <a:cs typeface="Times New Roman" panose="02020603050405020304" pitchFamily="18" charset="0"/>
            </a:endParaRPr>
          </a:p>
        </p:txBody>
      </p:sp>
      <p:sp>
        <p:nvSpPr>
          <p:cNvPr id="13" name="Text 8"/>
          <p:cNvSpPr/>
          <p:nvPr/>
        </p:nvSpPr>
        <p:spPr>
          <a:xfrm>
            <a:off x="4919782" y="3313271"/>
            <a:ext cx="3195995" cy="1088708"/>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Generates coherent, contextually relevant, and human-like replies.</a:t>
            </a:r>
            <a:endParaRPr lang="en-US" sz="2000" dirty="0">
              <a:latin typeface="Times New Roman" panose="02020603050405020304" pitchFamily="18" charset="0"/>
              <a:cs typeface="Times New Roman" panose="02020603050405020304" pitchFamily="18" charset="0"/>
            </a:endParaRPr>
          </a:p>
        </p:txBody>
      </p:sp>
      <p:sp>
        <p:nvSpPr>
          <p:cNvPr id="14" name="Shape 9"/>
          <p:cNvSpPr/>
          <p:nvPr/>
        </p:nvSpPr>
        <p:spPr>
          <a:xfrm>
            <a:off x="793790" y="4863227"/>
            <a:ext cx="7556421" cy="2592348"/>
          </a:xfrm>
          <a:prstGeom prst="roundRect">
            <a:avLst>
              <a:gd name="adj" fmla="val 3675"/>
            </a:avLst>
          </a:prstGeom>
          <a:solidFill>
            <a:srgbClr val="E8E8E3"/>
          </a:solidFill>
          <a:ln w="7620">
            <a:solidFill>
              <a:srgbClr val="CECEC9"/>
            </a:solidFill>
            <a:prstDash val="solid"/>
          </a:ln>
        </p:spPr>
      </p:sp>
      <p:sp>
        <p:nvSpPr>
          <p:cNvPr id="15" name="Shape 10"/>
          <p:cNvSpPr/>
          <p:nvPr/>
        </p:nvSpPr>
        <p:spPr>
          <a:xfrm>
            <a:off x="1028224" y="5097661"/>
            <a:ext cx="680442" cy="680442"/>
          </a:xfrm>
          <a:prstGeom prst="roundRect">
            <a:avLst>
              <a:gd name="adj" fmla="val 13436980"/>
            </a:avLst>
          </a:prstGeom>
          <a:solidFill>
            <a:srgbClr val="E5E5E0"/>
          </a:solidFill>
          <a:ln/>
        </p:spPr>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15390" y="5284708"/>
            <a:ext cx="306110" cy="306110"/>
          </a:xfrm>
          <a:prstGeom prst="rect">
            <a:avLst/>
          </a:prstGeom>
        </p:spPr>
      </p:pic>
      <p:sp>
        <p:nvSpPr>
          <p:cNvPr id="17" name="Text 11"/>
          <p:cNvSpPr/>
          <p:nvPr/>
        </p:nvSpPr>
        <p:spPr>
          <a:xfrm>
            <a:off x="1028224" y="6004917"/>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Model of Choice</a:t>
            </a:r>
            <a:endParaRPr lang="en-US" sz="2800" dirty="0">
              <a:latin typeface="Times New Roman" panose="02020603050405020304" pitchFamily="18" charset="0"/>
              <a:cs typeface="Times New Roman" panose="02020603050405020304" pitchFamily="18" charset="0"/>
            </a:endParaRPr>
          </a:p>
        </p:txBody>
      </p:sp>
      <p:sp>
        <p:nvSpPr>
          <p:cNvPr id="18" name="Text 12"/>
          <p:cNvSpPr/>
          <p:nvPr/>
        </p:nvSpPr>
        <p:spPr>
          <a:xfrm>
            <a:off x="1028224" y="6495336"/>
            <a:ext cx="7087553"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Utilizing GPT-4o-mini via OpenRouter provides a balance of performance and cost-effectiveness.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2" name="Text 0"/>
          <p:cNvSpPr/>
          <p:nvPr/>
        </p:nvSpPr>
        <p:spPr>
          <a:xfrm>
            <a:off x="777240" y="611624"/>
            <a:ext cx="6561177" cy="555188"/>
          </a:xfrm>
          <a:prstGeom prst="rect">
            <a:avLst/>
          </a:prstGeom>
          <a:noFill/>
          <a:ln/>
        </p:spPr>
        <p:txBody>
          <a:bodyPr wrap="none" lIns="0" tIns="0" rIns="0" bIns="0" rtlCol="0" anchor="t"/>
          <a:lstStyle/>
          <a:p>
            <a:pPr marL="0" indent="0" algn="l">
              <a:lnSpc>
                <a:spcPts val="4350"/>
              </a:lnSpc>
              <a:buNone/>
            </a:pPr>
            <a:r>
              <a:rPr lang="en-US" sz="4400" dirty="0">
                <a:solidFill>
                  <a:srgbClr val="312F2B"/>
                </a:solidFill>
                <a:latin typeface="Times New Roman" panose="02020603050405020304" pitchFamily="18" charset="0"/>
                <a:ea typeface="Gelasio" pitchFamily="34" charset="-122"/>
                <a:cs typeface="Times New Roman" panose="02020603050405020304" pitchFamily="18" charset="0"/>
              </a:rPr>
              <a:t>Intent-Based Message Processing</a:t>
            </a:r>
            <a:endParaRPr lang="en-US" sz="4400" dirty="0">
              <a:latin typeface="Times New Roman" panose="02020603050405020304" pitchFamily="18" charset="0"/>
              <a:cs typeface="Times New Roman" panose="02020603050405020304" pitchFamily="18" charset="0"/>
            </a:endParaRPr>
          </a:p>
        </p:txBody>
      </p:sp>
      <p:sp>
        <p:nvSpPr>
          <p:cNvPr id="3" name="Text 1"/>
          <p:cNvSpPr/>
          <p:nvPr/>
        </p:nvSpPr>
        <p:spPr>
          <a:xfrm>
            <a:off x="777240" y="1610916"/>
            <a:ext cx="13075920" cy="710565"/>
          </a:xfrm>
          <a:prstGeom prst="rect">
            <a:avLst/>
          </a:prstGeom>
          <a:noFill/>
          <a:ln/>
        </p:spPr>
        <p:txBody>
          <a:bodyPr wrap="square" lIns="0" tIns="0" rIns="0" bIns="0" rtlCol="0" anchor="t"/>
          <a:lstStyle/>
          <a:p>
            <a:pPr marL="0" indent="0" algn="l">
              <a:lnSpc>
                <a:spcPts val="27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A crucial aspect of our chatbot is its ability to intelligently route user messages based on detected intent. This ensures that the most appropriate action is taken for each request.</a:t>
            </a:r>
            <a:endParaRPr lang="en-US" sz="24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77240" y="2571274"/>
            <a:ext cx="6537960" cy="888325"/>
          </a:xfrm>
          <a:prstGeom prst="rect">
            <a:avLst/>
          </a:prstGeom>
        </p:spPr>
      </p:pic>
      <p:sp>
        <p:nvSpPr>
          <p:cNvPr id="5" name="Text 2"/>
          <p:cNvSpPr/>
          <p:nvPr/>
        </p:nvSpPr>
        <p:spPr>
          <a:xfrm>
            <a:off x="999292" y="3756481"/>
            <a:ext cx="2776180" cy="347067"/>
          </a:xfrm>
          <a:prstGeom prst="rect">
            <a:avLst/>
          </a:prstGeom>
          <a:noFill/>
          <a:ln/>
        </p:spPr>
        <p:txBody>
          <a:bodyPr wrap="none" lIns="0" tIns="0" rIns="0" bIns="0" rtlCol="0" anchor="t"/>
          <a:lstStyle/>
          <a:p>
            <a:pPr marL="0" indent="0" algn="l">
              <a:lnSpc>
                <a:spcPts val="2700"/>
              </a:lnSpc>
              <a:buNone/>
            </a:pPr>
            <a:r>
              <a:rPr lang="en-US" sz="3200" dirty="0">
                <a:solidFill>
                  <a:srgbClr val="272525"/>
                </a:solidFill>
                <a:latin typeface="Times New Roman" panose="02020603050405020304" pitchFamily="18" charset="0"/>
                <a:ea typeface="Gelasio" pitchFamily="34" charset="-122"/>
                <a:cs typeface="Times New Roman" panose="02020603050405020304" pitchFamily="18" charset="0"/>
              </a:rPr>
              <a:t>User Message Input</a:t>
            </a:r>
            <a:endParaRPr lang="en-US" sz="3200" dirty="0">
              <a:latin typeface="Times New Roman" panose="02020603050405020304" pitchFamily="18" charset="0"/>
              <a:cs typeface="Times New Roman" panose="02020603050405020304" pitchFamily="18" charset="0"/>
            </a:endParaRPr>
          </a:p>
        </p:txBody>
      </p:sp>
      <p:sp>
        <p:nvSpPr>
          <p:cNvPr id="6" name="Text 3"/>
          <p:cNvSpPr/>
          <p:nvPr/>
        </p:nvSpPr>
        <p:spPr>
          <a:xfrm>
            <a:off x="999292" y="4161949"/>
            <a:ext cx="6093857" cy="355283"/>
          </a:xfrm>
          <a:prstGeom prst="rect">
            <a:avLst/>
          </a:prstGeom>
          <a:noFill/>
          <a:ln/>
        </p:spPr>
        <p:txBody>
          <a:bodyPr wrap="none" lIns="0" tIns="0" rIns="0" bIns="0" rtlCol="0" anchor="t"/>
          <a:lstStyle/>
          <a:p>
            <a:pPr marL="0" indent="0" algn="l">
              <a:lnSpc>
                <a:spcPts val="27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User sends a message to the Telegram bot.</a:t>
            </a:r>
            <a:endParaRPr lang="en-US" sz="240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7315200" y="2571274"/>
            <a:ext cx="6537960" cy="888325"/>
          </a:xfrm>
          <a:prstGeom prst="rect">
            <a:avLst/>
          </a:prstGeom>
        </p:spPr>
      </p:pic>
      <p:sp>
        <p:nvSpPr>
          <p:cNvPr id="8" name="Text 4"/>
          <p:cNvSpPr/>
          <p:nvPr/>
        </p:nvSpPr>
        <p:spPr>
          <a:xfrm>
            <a:off x="7537252" y="3681651"/>
            <a:ext cx="2776180" cy="347067"/>
          </a:xfrm>
          <a:prstGeom prst="rect">
            <a:avLst/>
          </a:prstGeom>
          <a:noFill/>
          <a:ln/>
        </p:spPr>
        <p:txBody>
          <a:bodyPr wrap="none" lIns="0" tIns="0" rIns="0" bIns="0" rtlCol="0" anchor="t"/>
          <a:lstStyle/>
          <a:p>
            <a:pPr marL="0" indent="0" algn="l">
              <a:lnSpc>
                <a:spcPts val="2700"/>
              </a:lnSpc>
              <a:buNone/>
            </a:pPr>
            <a:r>
              <a:rPr lang="en-US" sz="3200" dirty="0">
                <a:solidFill>
                  <a:srgbClr val="272525"/>
                </a:solidFill>
                <a:latin typeface="Times New Roman" panose="02020603050405020304" pitchFamily="18" charset="0"/>
                <a:ea typeface="Gelasio" pitchFamily="34" charset="-122"/>
                <a:cs typeface="Times New Roman" panose="02020603050405020304" pitchFamily="18" charset="0"/>
              </a:rPr>
              <a:t>Intent Analysis</a:t>
            </a:r>
            <a:endParaRPr lang="en-US" sz="3200" dirty="0">
              <a:latin typeface="Times New Roman" panose="02020603050405020304" pitchFamily="18" charset="0"/>
              <a:cs typeface="Times New Roman" panose="02020603050405020304" pitchFamily="18" charset="0"/>
            </a:endParaRPr>
          </a:p>
        </p:txBody>
      </p:sp>
      <p:sp>
        <p:nvSpPr>
          <p:cNvPr id="9" name="Text 5"/>
          <p:cNvSpPr/>
          <p:nvPr/>
        </p:nvSpPr>
        <p:spPr>
          <a:xfrm>
            <a:off x="7537252" y="4161949"/>
            <a:ext cx="6093857" cy="710565"/>
          </a:xfrm>
          <a:prstGeom prst="rect">
            <a:avLst/>
          </a:prstGeom>
          <a:noFill/>
          <a:ln/>
        </p:spPr>
        <p:txBody>
          <a:bodyPr wrap="square" lIns="0" tIns="0" rIns="0" bIns="0" rtlCol="0" anchor="t"/>
          <a:lstStyle/>
          <a:p>
            <a:pPr marL="0" indent="0" algn="l">
              <a:lnSpc>
                <a:spcPts val="27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LLM determines if the request requires an external tool or general knowledge.</a:t>
            </a:r>
            <a:endParaRPr lang="en-US" sz="24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777240" y="5094565"/>
            <a:ext cx="6537960" cy="888325"/>
          </a:xfrm>
          <a:prstGeom prst="rect">
            <a:avLst/>
          </a:prstGeom>
        </p:spPr>
      </p:pic>
      <p:sp>
        <p:nvSpPr>
          <p:cNvPr id="11" name="Text 6"/>
          <p:cNvSpPr/>
          <p:nvPr/>
        </p:nvSpPr>
        <p:spPr>
          <a:xfrm>
            <a:off x="999292" y="6204942"/>
            <a:ext cx="2776180" cy="347067"/>
          </a:xfrm>
          <a:prstGeom prst="rect">
            <a:avLst/>
          </a:prstGeom>
          <a:noFill/>
          <a:ln/>
        </p:spPr>
        <p:txBody>
          <a:bodyPr wrap="none" lIns="0" tIns="0" rIns="0" bIns="0" rtlCol="0" anchor="t"/>
          <a:lstStyle/>
          <a:p>
            <a:pPr marL="0" indent="0" algn="l">
              <a:lnSpc>
                <a:spcPts val="2700"/>
              </a:lnSpc>
              <a:buNone/>
            </a:pPr>
            <a:r>
              <a:rPr lang="en-US" sz="3200" dirty="0">
                <a:solidFill>
                  <a:srgbClr val="272525"/>
                </a:solidFill>
                <a:latin typeface="Times New Roman" panose="02020603050405020304" pitchFamily="18" charset="0"/>
                <a:ea typeface="Gelasio" pitchFamily="34" charset="-122"/>
                <a:cs typeface="Times New Roman" panose="02020603050405020304" pitchFamily="18" charset="0"/>
              </a:rPr>
              <a:t>Routing Decision</a:t>
            </a:r>
            <a:endParaRPr lang="en-US" sz="3200" dirty="0">
              <a:latin typeface="Times New Roman" panose="02020603050405020304" pitchFamily="18" charset="0"/>
              <a:cs typeface="Times New Roman" panose="02020603050405020304" pitchFamily="18" charset="0"/>
            </a:endParaRPr>
          </a:p>
        </p:txBody>
      </p:sp>
      <p:sp>
        <p:nvSpPr>
          <p:cNvPr id="12" name="Text 7"/>
          <p:cNvSpPr/>
          <p:nvPr/>
        </p:nvSpPr>
        <p:spPr>
          <a:xfrm>
            <a:off x="999292" y="6685240"/>
            <a:ext cx="6093857" cy="710565"/>
          </a:xfrm>
          <a:prstGeom prst="rect">
            <a:avLst/>
          </a:prstGeom>
          <a:noFill/>
          <a:ln/>
        </p:spPr>
        <p:txBody>
          <a:bodyPr wrap="square" lIns="0" tIns="0" rIns="0" bIns="0" rtlCol="0" anchor="t"/>
          <a:lstStyle/>
          <a:p>
            <a:pPr marL="0" indent="0" algn="l">
              <a:lnSpc>
                <a:spcPts val="27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Message routed to either the LLM for direct response or a specific external API.</a:t>
            </a:r>
            <a:endParaRPr lang="en-US" sz="2400" dirty="0">
              <a:latin typeface="Times New Roman" panose="02020603050405020304" pitchFamily="18" charset="0"/>
              <a:cs typeface="Times New Roman" panose="02020603050405020304" pitchFamily="18" charset="0"/>
            </a:endParaRPr>
          </a:p>
        </p:txBody>
      </p:sp>
      <p:pic>
        <p:nvPicPr>
          <p:cNvPr id="13" name="Image 3" descr="preencoded.png"/>
          <p:cNvPicPr>
            <a:picLocks noChangeAspect="1"/>
          </p:cNvPicPr>
          <p:nvPr/>
        </p:nvPicPr>
        <p:blipFill>
          <a:blip r:embed="rId6"/>
          <a:stretch>
            <a:fillRect/>
          </a:stretch>
        </p:blipFill>
        <p:spPr>
          <a:xfrm>
            <a:off x="7315200" y="5094565"/>
            <a:ext cx="6537960" cy="888325"/>
          </a:xfrm>
          <a:prstGeom prst="rect">
            <a:avLst/>
          </a:prstGeom>
        </p:spPr>
      </p:pic>
      <p:sp>
        <p:nvSpPr>
          <p:cNvPr id="14" name="Text 8"/>
          <p:cNvSpPr/>
          <p:nvPr/>
        </p:nvSpPr>
        <p:spPr>
          <a:xfrm>
            <a:off x="7537252" y="6204942"/>
            <a:ext cx="2776180" cy="347067"/>
          </a:xfrm>
          <a:prstGeom prst="rect">
            <a:avLst/>
          </a:prstGeom>
          <a:noFill/>
          <a:ln/>
        </p:spPr>
        <p:txBody>
          <a:bodyPr wrap="none" lIns="0" tIns="0" rIns="0" bIns="0" rtlCol="0" anchor="t"/>
          <a:lstStyle/>
          <a:p>
            <a:pPr marL="0" indent="0" algn="l">
              <a:lnSpc>
                <a:spcPts val="2700"/>
              </a:lnSpc>
              <a:buNone/>
            </a:pPr>
            <a:r>
              <a:rPr lang="en-US" sz="3200" dirty="0">
                <a:solidFill>
                  <a:srgbClr val="272525"/>
                </a:solidFill>
                <a:latin typeface="Times New Roman" panose="02020603050405020304" pitchFamily="18" charset="0"/>
                <a:ea typeface="Gelasio" pitchFamily="34" charset="-122"/>
                <a:cs typeface="Times New Roman" panose="02020603050405020304" pitchFamily="18" charset="0"/>
              </a:rPr>
              <a:t>Dynamic Response</a:t>
            </a:r>
            <a:endParaRPr lang="en-US" sz="3200" dirty="0">
              <a:latin typeface="Times New Roman" panose="02020603050405020304" pitchFamily="18" charset="0"/>
              <a:cs typeface="Times New Roman" panose="02020603050405020304" pitchFamily="18" charset="0"/>
            </a:endParaRPr>
          </a:p>
        </p:txBody>
      </p:sp>
      <p:sp>
        <p:nvSpPr>
          <p:cNvPr id="15" name="Text 9"/>
          <p:cNvSpPr/>
          <p:nvPr/>
        </p:nvSpPr>
        <p:spPr>
          <a:xfrm>
            <a:off x="7537252" y="6685240"/>
            <a:ext cx="6093857" cy="355283"/>
          </a:xfrm>
          <a:prstGeom prst="rect">
            <a:avLst/>
          </a:prstGeom>
          <a:noFill/>
          <a:ln/>
        </p:spPr>
        <p:txBody>
          <a:bodyPr wrap="none" lIns="0" tIns="0" rIns="0" bIns="0" rtlCol="0" anchor="t"/>
          <a:lstStyle/>
          <a:p>
            <a:pPr marL="0" indent="0" algn="l">
              <a:lnSpc>
                <a:spcPts val="27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Chatbot provides an AI-generated or API-driven reply.</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793790" y="623768"/>
            <a:ext cx="9760268" cy="566976"/>
          </a:xfrm>
          <a:prstGeom prst="rect">
            <a:avLst/>
          </a:prstGeom>
          <a:noFill/>
          <a:ln/>
        </p:spPr>
        <p:txBody>
          <a:bodyPr wrap="none" lIns="0" tIns="0" rIns="0" bIns="0" rtlCol="0" anchor="t"/>
          <a:lstStyle/>
          <a:p>
            <a:pPr marL="0" indent="0" algn="l">
              <a:lnSpc>
                <a:spcPts val="4450"/>
              </a:lnSpc>
              <a:buNone/>
            </a:pPr>
            <a:r>
              <a:rPr lang="en-US" sz="4000" dirty="0">
                <a:solidFill>
                  <a:srgbClr val="312F2B"/>
                </a:solidFill>
                <a:latin typeface="Times New Roman" panose="02020603050405020304" pitchFamily="18" charset="0"/>
                <a:ea typeface="Gelasio" pitchFamily="34" charset="-122"/>
                <a:cs typeface="Times New Roman" panose="02020603050405020304" pitchFamily="18" charset="0"/>
              </a:rPr>
              <a:t>External API Integration: The Joke API Example</a:t>
            </a:r>
            <a:endParaRPr lang="en-US" sz="40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793790" y="1786057"/>
            <a:ext cx="5564862" cy="5564862"/>
          </a:xfrm>
          <a:prstGeom prst="rect">
            <a:avLst/>
          </a:prstGeom>
        </p:spPr>
      </p:pic>
      <p:sp>
        <p:nvSpPr>
          <p:cNvPr id="4" name="Text 1"/>
          <p:cNvSpPr/>
          <p:nvPr/>
        </p:nvSpPr>
        <p:spPr>
          <a:xfrm>
            <a:off x="6919674" y="1734979"/>
            <a:ext cx="6924437" cy="1088708"/>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To illustrate real-world tool usage, we integrated a simple Joke API. When the chatbot detects an intent related to humor, it calls this API to fetch a joke, demonstrating:</a:t>
            </a:r>
            <a:endParaRPr lang="en-US" sz="2000" dirty="0">
              <a:latin typeface="Times New Roman" panose="02020603050405020304" pitchFamily="18" charset="0"/>
              <a:cs typeface="Times New Roman" panose="02020603050405020304" pitchFamily="18" charset="0"/>
            </a:endParaRPr>
          </a:p>
        </p:txBody>
      </p:sp>
      <p:sp>
        <p:nvSpPr>
          <p:cNvPr id="5" name="Text 2"/>
          <p:cNvSpPr/>
          <p:nvPr/>
        </p:nvSpPr>
        <p:spPr>
          <a:xfrm>
            <a:off x="6919674" y="3027759"/>
            <a:ext cx="6924437"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Seamless interaction between the LLM and custom backend logic.</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6919674" y="3469958"/>
            <a:ext cx="6924437"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The ability to extend chatbot capabilities with external services.</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919674" y="3912156"/>
            <a:ext cx="6924437" cy="725805"/>
          </a:xfrm>
          <a:prstGeom prst="rect">
            <a:avLst/>
          </a:prstGeom>
          <a:noFill/>
          <a:ln/>
        </p:spPr>
        <p:txBody>
          <a:bodyPr wrap="square" lIns="0" tIns="0" rIns="0" bIns="0" rtlCol="0" anchor="t"/>
          <a:lstStyle/>
          <a:p>
            <a:pPr marL="342900" indent="-342900" algn="l">
              <a:lnSpc>
                <a:spcPts val="2850"/>
              </a:lnSpc>
              <a:buSzPct val="100000"/>
              <a:buChar char="•"/>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Practical application of REST API principles within the chatbot's workflow.</a:t>
            </a:r>
            <a:endParaRPr lang="en-US" sz="2000" dirty="0">
              <a:latin typeface="Times New Roman" panose="02020603050405020304" pitchFamily="18" charset="0"/>
              <a:cs typeface="Times New Roman" panose="02020603050405020304" pitchFamily="18" charset="0"/>
            </a:endParaRPr>
          </a:p>
        </p:txBody>
      </p:sp>
      <p:sp>
        <p:nvSpPr>
          <p:cNvPr id="8" name="Text 5"/>
          <p:cNvSpPr/>
          <p:nvPr/>
        </p:nvSpPr>
        <p:spPr>
          <a:xfrm>
            <a:off x="6919674" y="4842034"/>
            <a:ext cx="6924437"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This modular approach allows for easy expansion with other tools and services.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2" name="Text 0"/>
          <p:cNvSpPr/>
          <p:nvPr/>
        </p:nvSpPr>
        <p:spPr>
          <a:xfrm>
            <a:off x="793790" y="1397318"/>
            <a:ext cx="8837771" cy="566976"/>
          </a:xfrm>
          <a:prstGeom prst="rect">
            <a:avLst/>
          </a:prstGeom>
          <a:noFill/>
          <a:ln/>
        </p:spPr>
        <p:txBody>
          <a:bodyPr wrap="none" lIns="0" tIns="0" rIns="0" bIns="0" rtlCol="0" anchor="t"/>
          <a:lstStyle/>
          <a:p>
            <a:pPr marL="0" indent="0" algn="l">
              <a:lnSpc>
                <a:spcPts val="4450"/>
              </a:lnSpc>
              <a:buNone/>
            </a:pPr>
            <a:r>
              <a:rPr lang="en-US" sz="4000" dirty="0">
                <a:solidFill>
                  <a:srgbClr val="312F2B"/>
                </a:solidFill>
                <a:latin typeface="Times New Roman" panose="02020603050405020304" pitchFamily="18" charset="0"/>
                <a:ea typeface="Gelasio" pitchFamily="34" charset="-122"/>
                <a:cs typeface="Times New Roman" panose="02020603050405020304" pitchFamily="18" charset="0"/>
              </a:rPr>
              <a:t>Robust Error Handling and System Stability</a:t>
            </a:r>
            <a:endParaRPr lang="en-US" sz="4000" dirty="0">
              <a:latin typeface="Times New Roman" panose="02020603050405020304" pitchFamily="18" charset="0"/>
              <a:cs typeface="Times New Roman" panose="02020603050405020304" pitchFamily="18" charset="0"/>
            </a:endParaRPr>
          </a:p>
        </p:txBody>
      </p:sp>
      <p:sp>
        <p:nvSpPr>
          <p:cNvPr id="3" name="Shape 1"/>
          <p:cNvSpPr/>
          <p:nvPr/>
        </p:nvSpPr>
        <p:spPr>
          <a:xfrm>
            <a:off x="793790" y="2417921"/>
            <a:ext cx="6407944" cy="2093714"/>
          </a:xfrm>
          <a:prstGeom prst="roundRect">
            <a:avLst>
              <a:gd name="adj" fmla="val 6988"/>
            </a:avLst>
          </a:prstGeom>
          <a:solidFill>
            <a:srgbClr val="FFFFFF">
              <a:alpha val="95000"/>
            </a:srgbClr>
          </a:solidFill>
          <a:ln w="30480">
            <a:solidFill>
              <a:srgbClr val="CECEC9"/>
            </a:solidFill>
            <a:prstDash val="solid"/>
          </a:ln>
        </p:spPr>
      </p:sp>
      <p:sp>
        <p:nvSpPr>
          <p:cNvPr id="4" name="Shape 2"/>
          <p:cNvSpPr/>
          <p:nvPr/>
        </p:nvSpPr>
        <p:spPr>
          <a:xfrm>
            <a:off x="763310" y="2417921"/>
            <a:ext cx="121920" cy="2093714"/>
          </a:xfrm>
          <a:prstGeom prst="roundRect">
            <a:avLst>
              <a:gd name="adj" fmla="val 78139"/>
            </a:avLst>
          </a:prstGeom>
          <a:solidFill>
            <a:srgbClr val="E5E5E0"/>
          </a:solidFill>
          <a:ln/>
        </p:spPr>
      </p:sp>
      <p:sp>
        <p:nvSpPr>
          <p:cNvPr id="5" name="Text 3"/>
          <p:cNvSpPr/>
          <p:nvPr/>
        </p:nvSpPr>
        <p:spPr>
          <a:xfrm>
            <a:off x="1142524" y="2675215"/>
            <a:ext cx="3151703" cy="354330"/>
          </a:xfrm>
          <a:prstGeom prst="rect">
            <a:avLst/>
          </a:prstGeom>
          <a:noFill/>
          <a:ln/>
        </p:spPr>
        <p:txBody>
          <a:bodyPr wrap="none" lIns="0" tIns="0" rIns="0" bIns="0" rtlCol="0" anchor="t"/>
          <a:lstStyle/>
          <a:p>
            <a:pPr marL="0" indent="0" algn="l">
              <a:lnSpc>
                <a:spcPts val="275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API Failure Management</a:t>
            </a:r>
            <a:endParaRPr lang="en-US" sz="2800" dirty="0">
              <a:latin typeface="Times New Roman" panose="02020603050405020304" pitchFamily="18" charset="0"/>
              <a:cs typeface="Times New Roman" panose="02020603050405020304" pitchFamily="18" charset="0"/>
            </a:endParaRPr>
          </a:p>
        </p:txBody>
      </p:sp>
      <p:sp>
        <p:nvSpPr>
          <p:cNvPr id="6" name="Text 4"/>
          <p:cNvSpPr/>
          <p:nvPr/>
        </p:nvSpPr>
        <p:spPr>
          <a:xfrm>
            <a:off x="1142524" y="3165634"/>
            <a:ext cx="5801916" cy="1088708"/>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Graceful handling of non-responsive or error-prone external APIs, providing informative fallback messages to the user.</a:t>
            </a:r>
            <a:endParaRPr lang="en-US" sz="2000" dirty="0">
              <a:latin typeface="Times New Roman" panose="02020603050405020304" pitchFamily="18" charset="0"/>
              <a:cs typeface="Times New Roman" panose="02020603050405020304" pitchFamily="18" charset="0"/>
            </a:endParaRPr>
          </a:p>
        </p:txBody>
      </p:sp>
      <p:sp>
        <p:nvSpPr>
          <p:cNvPr id="7" name="Shape 5"/>
          <p:cNvSpPr/>
          <p:nvPr/>
        </p:nvSpPr>
        <p:spPr>
          <a:xfrm>
            <a:off x="7428548" y="2417921"/>
            <a:ext cx="6408063" cy="2093714"/>
          </a:xfrm>
          <a:prstGeom prst="roundRect">
            <a:avLst>
              <a:gd name="adj" fmla="val 6988"/>
            </a:avLst>
          </a:prstGeom>
          <a:solidFill>
            <a:srgbClr val="FFFFFF">
              <a:alpha val="95000"/>
            </a:srgbClr>
          </a:solidFill>
          <a:ln w="30480">
            <a:solidFill>
              <a:srgbClr val="CECEC9"/>
            </a:solidFill>
            <a:prstDash val="solid"/>
          </a:ln>
        </p:spPr>
      </p:sp>
      <p:sp>
        <p:nvSpPr>
          <p:cNvPr id="8" name="Shape 6"/>
          <p:cNvSpPr/>
          <p:nvPr/>
        </p:nvSpPr>
        <p:spPr>
          <a:xfrm>
            <a:off x="7398067" y="2417921"/>
            <a:ext cx="121920" cy="2093714"/>
          </a:xfrm>
          <a:prstGeom prst="roundRect">
            <a:avLst>
              <a:gd name="adj" fmla="val 78139"/>
            </a:avLst>
          </a:prstGeom>
          <a:solidFill>
            <a:srgbClr val="E5E5E0"/>
          </a:solidFill>
          <a:ln/>
        </p:spPr>
      </p:sp>
      <p:sp>
        <p:nvSpPr>
          <p:cNvPr id="9" name="Text 7"/>
          <p:cNvSpPr/>
          <p:nvPr/>
        </p:nvSpPr>
        <p:spPr>
          <a:xfrm>
            <a:off x="7777282" y="2675215"/>
            <a:ext cx="2939177" cy="354330"/>
          </a:xfrm>
          <a:prstGeom prst="rect">
            <a:avLst/>
          </a:prstGeom>
          <a:noFill/>
          <a:ln/>
        </p:spPr>
        <p:txBody>
          <a:bodyPr wrap="none" lIns="0" tIns="0" rIns="0" bIns="0" rtlCol="0" anchor="t"/>
          <a:lstStyle/>
          <a:p>
            <a:pPr marL="0" indent="0" algn="l">
              <a:lnSpc>
                <a:spcPts val="275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Invalid Input Detection</a:t>
            </a:r>
            <a:endParaRPr lang="en-US" sz="2800" dirty="0">
              <a:latin typeface="Times New Roman" panose="02020603050405020304" pitchFamily="18" charset="0"/>
              <a:cs typeface="Times New Roman" panose="02020603050405020304" pitchFamily="18" charset="0"/>
            </a:endParaRPr>
          </a:p>
        </p:txBody>
      </p:sp>
      <p:sp>
        <p:nvSpPr>
          <p:cNvPr id="10" name="Text 8"/>
          <p:cNvSpPr/>
          <p:nvPr/>
        </p:nvSpPr>
        <p:spPr>
          <a:xfrm>
            <a:off x="7777282" y="3165634"/>
            <a:ext cx="5802035" cy="1088708"/>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Validation mechanisms to detect and respond appropriately to malformed or nonsensical user inputs, preventing system crashes.</a:t>
            </a:r>
            <a:endParaRPr lang="en-US" sz="2000" dirty="0">
              <a:latin typeface="Times New Roman" panose="02020603050405020304" pitchFamily="18" charset="0"/>
              <a:cs typeface="Times New Roman" panose="02020603050405020304" pitchFamily="18" charset="0"/>
            </a:endParaRPr>
          </a:p>
        </p:txBody>
      </p:sp>
      <p:sp>
        <p:nvSpPr>
          <p:cNvPr id="11" name="Shape 9"/>
          <p:cNvSpPr/>
          <p:nvPr/>
        </p:nvSpPr>
        <p:spPr>
          <a:xfrm>
            <a:off x="793790" y="4738449"/>
            <a:ext cx="6407944" cy="2093714"/>
          </a:xfrm>
          <a:prstGeom prst="roundRect">
            <a:avLst>
              <a:gd name="adj" fmla="val 6988"/>
            </a:avLst>
          </a:prstGeom>
          <a:solidFill>
            <a:srgbClr val="FFFFFF">
              <a:alpha val="95000"/>
            </a:srgbClr>
          </a:solidFill>
          <a:ln w="30480">
            <a:solidFill>
              <a:srgbClr val="CECEC9"/>
            </a:solidFill>
            <a:prstDash val="solid"/>
          </a:ln>
        </p:spPr>
      </p:sp>
      <p:sp>
        <p:nvSpPr>
          <p:cNvPr id="12" name="Shape 10"/>
          <p:cNvSpPr/>
          <p:nvPr/>
        </p:nvSpPr>
        <p:spPr>
          <a:xfrm>
            <a:off x="763310" y="4738449"/>
            <a:ext cx="121920" cy="2093714"/>
          </a:xfrm>
          <a:prstGeom prst="roundRect">
            <a:avLst>
              <a:gd name="adj" fmla="val 78139"/>
            </a:avLst>
          </a:prstGeom>
          <a:solidFill>
            <a:srgbClr val="E5E5E0"/>
          </a:solidFill>
          <a:ln/>
        </p:spPr>
      </p:sp>
      <p:sp>
        <p:nvSpPr>
          <p:cNvPr id="13" name="Text 11"/>
          <p:cNvSpPr/>
          <p:nvPr/>
        </p:nvSpPr>
        <p:spPr>
          <a:xfrm>
            <a:off x="1142524" y="4995743"/>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LLM Unavailability</a:t>
            </a:r>
            <a:endParaRPr lang="en-US" sz="2800" dirty="0">
              <a:latin typeface="Times New Roman" panose="02020603050405020304" pitchFamily="18" charset="0"/>
              <a:cs typeface="Times New Roman" panose="02020603050405020304" pitchFamily="18" charset="0"/>
            </a:endParaRPr>
          </a:p>
        </p:txBody>
      </p:sp>
      <p:sp>
        <p:nvSpPr>
          <p:cNvPr id="14" name="Text 12"/>
          <p:cNvSpPr/>
          <p:nvPr/>
        </p:nvSpPr>
        <p:spPr>
          <a:xfrm>
            <a:off x="1142524" y="5486162"/>
            <a:ext cx="5801916" cy="1088708"/>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Mechanisms to detect when the LLM service is down or rate-limited, offering alternative responses or requesting users to try again later.</a:t>
            </a:r>
            <a:endParaRPr lang="en-US" sz="2000" dirty="0">
              <a:latin typeface="Times New Roman" panose="02020603050405020304" pitchFamily="18" charset="0"/>
              <a:cs typeface="Times New Roman" panose="02020603050405020304" pitchFamily="18" charset="0"/>
            </a:endParaRPr>
          </a:p>
        </p:txBody>
      </p:sp>
      <p:sp>
        <p:nvSpPr>
          <p:cNvPr id="15" name="Shape 13"/>
          <p:cNvSpPr/>
          <p:nvPr/>
        </p:nvSpPr>
        <p:spPr>
          <a:xfrm>
            <a:off x="7428548" y="4738449"/>
            <a:ext cx="6408063" cy="2093714"/>
          </a:xfrm>
          <a:prstGeom prst="roundRect">
            <a:avLst>
              <a:gd name="adj" fmla="val 6988"/>
            </a:avLst>
          </a:prstGeom>
          <a:solidFill>
            <a:srgbClr val="FFFFFF">
              <a:alpha val="95000"/>
            </a:srgbClr>
          </a:solidFill>
          <a:ln w="30480">
            <a:solidFill>
              <a:srgbClr val="CECEC9"/>
            </a:solidFill>
            <a:prstDash val="solid"/>
          </a:ln>
        </p:spPr>
      </p:sp>
      <p:sp>
        <p:nvSpPr>
          <p:cNvPr id="16" name="Shape 14"/>
          <p:cNvSpPr/>
          <p:nvPr/>
        </p:nvSpPr>
        <p:spPr>
          <a:xfrm>
            <a:off x="7398067" y="4738449"/>
            <a:ext cx="121920" cy="2093714"/>
          </a:xfrm>
          <a:prstGeom prst="roundRect">
            <a:avLst>
              <a:gd name="adj" fmla="val 78139"/>
            </a:avLst>
          </a:prstGeom>
          <a:solidFill>
            <a:srgbClr val="E5E5E0"/>
          </a:solidFill>
          <a:ln/>
        </p:spPr>
      </p:sp>
      <p:sp>
        <p:nvSpPr>
          <p:cNvPr id="17" name="Text 15"/>
          <p:cNvSpPr/>
          <p:nvPr/>
        </p:nvSpPr>
        <p:spPr>
          <a:xfrm>
            <a:off x="7777282" y="4995743"/>
            <a:ext cx="3044190" cy="354330"/>
          </a:xfrm>
          <a:prstGeom prst="rect">
            <a:avLst/>
          </a:prstGeom>
          <a:noFill/>
          <a:ln/>
        </p:spPr>
        <p:txBody>
          <a:bodyPr wrap="none" lIns="0" tIns="0" rIns="0" bIns="0" rtlCol="0" anchor="t"/>
          <a:lstStyle/>
          <a:p>
            <a:pPr marL="0" indent="0" algn="l">
              <a:lnSpc>
                <a:spcPts val="275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Logging and Monitoring</a:t>
            </a:r>
            <a:endParaRPr lang="en-US" sz="2800" dirty="0">
              <a:latin typeface="Times New Roman" panose="02020603050405020304" pitchFamily="18" charset="0"/>
              <a:cs typeface="Times New Roman" panose="02020603050405020304" pitchFamily="18" charset="0"/>
            </a:endParaRPr>
          </a:p>
        </p:txBody>
      </p:sp>
      <p:sp>
        <p:nvSpPr>
          <p:cNvPr id="18" name="Text 16"/>
          <p:cNvSpPr/>
          <p:nvPr/>
        </p:nvSpPr>
        <p:spPr>
          <a:xfrm>
            <a:off x="7777282" y="5486162"/>
            <a:ext cx="5802035" cy="1088708"/>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Comprehensive logging of errors and system events to facilitate debugging and ensure continuous improvement of stability.</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00200"/>
            <a:ext cx="6412706" cy="566976"/>
          </a:xfrm>
          <a:prstGeom prst="rect">
            <a:avLst/>
          </a:prstGeom>
          <a:noFill/>
          <a:ln/>
        </p:spPr>
        <p:txBody>
          <a:bodyPr wrap="none" lIns="0" tIns="0" rIns="0" bIns="0" rtlCol="0" anchor="t"/>
          <a:lstStyle/>
          <a:p>
            <a:pPr marL="0" indent="0" algn="l">
              <a:lnSpc>
                <a:spcPts val="4450"/>
              </a:lnSpc>
              <a:buNone/>
            </a:pPr>
            <a:r>
              <a:rPr lang="en-US" sz="4000" dirty="0">
                <a:solidFill>
                  <a:schemeClr val="tx1">
                    <a:lumMod val="95000"/>
                    <a:lumOff val="5000"/>
                  </a:schemeClr>
                </a:solidFill>
                <a:latin typeface="Times New Roman" panose="02020603050405020304" pitchFamily="18" charset="0"/>
                <a:ea typeface="Gelasio" pitchFamily="34" charset="-122"/>
                <a:cs typeface="Times New Roman" panose="02020603050405020304" pitchFamily="18" charset="0"/>
              </a:rPr>
              <a:t>Achieved Results and Outcomes</a:t>
            </a:r>
            <a:endParaRPr lang="en-US" sz="4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 name="Text 1"/>
          <p:cNvSpPr/>
          <p:nvPr/>
        </p:nvSpPr>
        <p:spPr>
          <a:xfrm>
            <a:off x="6280190" y="2507337"/>
            <a:ext cx="7556421" cy="725805"/>
          </a:xfrm>
          <a:prstGeom prst="rect">
            <a:avLst/>
          </a:prstGeom>
          <a:noFill/>
          <a:ln/>
        </p:spPr>
        <p:txBody>
          <a:bodyPr wrap="square" lIns="0" tIns="0" rIns="0" bIns="0" rtlCol="0" anchor="t"/>
          <a:lstStyle/>
          <a:p>
            <a:pPr marL="0" indent="0" algn="l">
              <a:lnSpc>
                <a:spcPts val="2850"/>
              </a:lnSpc>
              <a:buNone/>
            </a:pPr>
            <a:r>
              <a:rPr lang="en-US" sz="2000" dirty="0">
                <a:solidFill>
                  <a:schemeClr val="tx1">
                    <a:lumMod val="95000"/>
                    <a:lumOff val="5000"/>
                  </a:schemeClr>
                </a:solidFill>
                <a:latin typeface="Times New Roman" panose="02020603050405020304" pitchFamily="18" charset="0"/>
                <a:ea typeface="Lato" pitchFamily="34" charset="-122"/>
                <a:cs typeface="Times New Roman" panose="02020603050405020304" pitchFamily="18" charset="0"/>
              </a:rPr>
              <a:t>The developed Telegram chatbot successfully demonstrates a fully functional AI-driven conversational agent. Our key achievements include:</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5" name="Text 2"/>
          <p:cNvSpPr/>
          <p:nvPr/>
        </p:nvSpPr>
        <p:spPr>
          <a:xfrm>
            <a:off x="6280190" y="3488293"/>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2000" dirty="0">
                <a:solidFill>
                  <a:schemeClr val="tx1">
                    <a:lumMod val="95000"/>
                    <a:lumOff val="5000"/>
                  </a:schemeClr>
                </a:solidFill>
                <a:latin typeface="Times New Roman" panose="02020603050405020304" pitchFamily="18" charset="0"/>
                <a:ea typeface="Lato" pitchFamily="34" charset="-122"/>
                <a:cs typeface="Times New Roman" panose="02020603050405020304" pitchFamily="18" charset="0"/>
              </a:rPr>
              <a:t>Real-time AI-Generated Responses: The chatbot provides instant, intelligent replies powered by the LLM.</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 name="Text 3"/>
          <p:cNvSpPr/>
          <p:nvPr/>
        </p:nvSpPr>
        <p:spPr>
          <a:xfrm>
            <a:off x="6280190" y="4293394"/>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2000" dirty="0">
                <a:solidFill>
                  <a:schemeClr val="tx1">
                    <a:lumMod val="95000"/>
                    <a:lumOff val="5000"/>
                  </a:schemeClr>
                </a:solidFill>
                <a:latin typeface="Times New Roman" panose="02020603050405020304" pitchFamily="18" charset="0"/>
                <a:ea typeface="Lato" pitchFamily="34" charset="-122"/>
                <a:cs typeface="Times New Roman" panose="02020603050405020304" pitchFamily="18" charset="0"/>
              </a:rPr>
              <a:t>Seamless API-Driven Outputs: Successfully retrieves and presents data from external APIs, enhancing utility.</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7" name="Text 4"/>
          <p:cNvSpPr/>
          <p:nvPr/>
        </p:nvSpPr>
        <p:spPr>
          <a:xfrm>
            <a:off x="6280190" y="5098494"/>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2000" dirty="0">
                <a:solidFill>
                  <a:schemeClr val="tx1">
                    <a:lumMod val="95000"/>
                    <a:lumOff val="5000"/>
                  </a:schemeClr>
                </a:solidFill>
                <a:latin typeface="Times New Roman" panose="02020603050405020304" pitchFamily="18" charset="0"/>
                <a:ea typeface="Lato" pitchFamily="34" charset="-122"/>
                <a:cs typeface="Times New Roman" panose="02020603050405020304" pitchFamily="18" charset="0"/>
              </a:rPr>
              <a:t>Responsive Telegram Integration: Ensures a smooth and intuitive user experience within the Telegram platform.</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 name="Text 5"/>
          <p:cNvSpPr/>
          <p:nvPr/>
        </p:nvSpPr>
        <p:spPr>
          <a:xfrm>
            <a:off x="6280190" y="5903595"/>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2000" dirty="0">
                <a:solidFill>
                  <a:schemeClr val="tx1">
                    <a:lumMod val="95000"/>
                    <a:lumOff val="5000"/>
                  </a:schemeClr>
                </a:solidFill>
                <a:latin typeface="Times New Roman" panose="02020603050405020304" pitchFamily="18" charset="0"/>
                <a:ea typeface="Lato" pitchFamily="34" charset="-122"/>
                <a:cs typeface="Times New Roman" panose="02020603050405020304" pitchFamily="18" charset="0"/>
              </a:rPr>
              <a:t>Robust Intent Recognition: Accurately directs user requests to the appropriate processing module.</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165</TotalTime>
  <Words>794</Words>
  <Application>Microsoft Office PowerPoint</Application>
  <PresentationFormat>Custom</PresentationFormat>
  <Paragraphs>95</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Joseph Gabriel</cp:lastModifiedBy>
  <cp:revision>3</cp:revision>
  <dcterms:created xsi:type="dcterms:W3CDTF">2026-01-12T15:52:12Z</dcterms:created>
  <dcterms:modified xsi:type="dcterms:W3CDTF">2026-01-13T11:10:33Z</dcterms:modified>
</cp:coreProperties>
</file>